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6" r:id="rId4"/>
    <p:sldId id="260" r:id="rId5"/>
    <p:sldId id="259" r:id="rId6"/>
    <p:sldId id="261" r:id="rId7"/>
    <p:sldId id="262" r:id="rId8"/>
    <p:sldId id="258" r:id="rId9"/>
    <p:sldId id="263" r:id="rId10"/>
    <p:sldId id="279" r:id="rId11"/>
    <p:sldId id="267" r:id="rId12"/>
    <p:sldId id="280" r:id="rId13"/>
    <p:sldId id="281" r:id="rId14"/>
    <p:sldId id="282" r:id="rId15"/>
    <p:sldId id="271" r:id="rId16"/>
    <p:sldId id="272" r:id="rId17"/>
    <p:sldId id="273" r:id="rId18"/>
    <p:sldId id="274" r:id="rId19"/>
    <p:sldId id="283" r:id="rId20"/>
    <p:sldId id="276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BF1"/>
    <a:srgbClr val="5F5F5F"/>
    <a:srgbClr val="333333"/>
    <a:srgbClr val="0099FF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4" autoAdjust="0"/>
    <p:restoredTop sz="83092" autoAdjust="0"/>
  </p:normalViewPr>
  <p:slideViewPr>
    <p:cSldViewPr>
      <p:cViewPr varScale="1">
        <p:scale>
          <a:sx n="96" d="100"/>
          <a:sy n="96" d="100"/>
        </p:scale>
        <p:origin x="16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6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9646A8-4726-4EB9-8BCB-6A4357AA40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88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CE9AFF-3E83-46F2-AE21-33662E4532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048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981075"/>
            <a:ext cx="1943100" cy="54006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981075"/>
            <a:ext cx="5681662" cy="54006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37274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1113" y="37274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72313" y="2205038"/>
            <a:ext cx="2057400" cy="60483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2205038"/>
            <a:ext cx="6019800" cy="60483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2503488"/>
            <a:ext cx="3811587" cy="387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2503488"/>
            <a:ext cx="3813175" cy="387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81075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LOREM IPSUM </a:t>
            </a:r>
            <a:br>
              <a:rPr lang="da-DK" smtClean="0"/>
            </a:br>
            <a:r>
              <a:rPr lang="da-DK" smtClean="0"/>
              <a:t>DOLOR SIT AMET </a:t>
            </a:r>
            <a:endParaRPr lang="cs-CZ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503488"/>
            <a:ext cx="7777162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consectetuer adipiscing mi et       </a:t>
            </a:r>
          </a:p>
          <a:p>
            <a:pPr lvl="0"/>
            <a:r>
              <a:rPr lang="cs-CZ" smtClean="0"/>
              <a:t>erat praesent imperdiet, elit nec tempor </a:t>
            </a:r>
          </a:p>
          <a:p>
            <a:pPr lvl="0"/>
            <a:r>
              <a:rPr lang="cs-CZ" smtClean="0"/>
              <a:t>semper tempor imperdiet pellentesque </a:t>
            </a:r>
          </a:p>
          <a:p>
            <a:pPr lvl="0"/>
            <a:r>
              <a:rPr lang="cs-CZ" smtClean="0"/>
              <a:t>turpis suspendisse tellus       </a:t>
            </a:r>
          </a:p>
          <a:p>
            <a:pPr lvl="0"/>
            <a:r>
              <a:rPr lang="cs-CZ" smtClean="0"/>
              <a:t>elit nec tempor semper semper tempor imperdiet pellentesque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205038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NADPIS TITULNÍ STÁNKY</a:t>
            </a:r>
            <a:br>
              <a:rPr lang="cs-CZ" smtClean="0"/>
            </a:br>
            <a:r>
              <a:rPr lang="cs-CZ" smtClean="0"/>
              <a:t>NA DVA ŘÁDKY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37274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Podtitulek na jeden řádek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Možnosti studia na </a:t>
            </a:r>
            <a:br>
              <a:rPr lang="cs-CZ" smtClean="0"/>
            </a:br>
            <a:r>
              <a:rPr lang="cs-CZ" smtClean="0"/>
              <a:t>NF VŠE v Praze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76700"/>
            <a:ext cx="21939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Přihláška </a:t>
            </a:r>
            <a:br>
              <a:rPr lang="cs-CZ" cap="all" dirty="0" smtClean="0"/>
            </a:br>
            <a:r>
              <a:rPr lang="cs-CZ" cap="all" dirty="0" smtClean="0"/>
              <a:t>studium na NF</a:t>
            </a:r>
            <a:endParaRPr lang="cs-CZ" cap="all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Odstranění přebytečných administrativních úkonů díky ISIS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cs-CZ" dirty="0" smtClean="0"/>
              <a:t> formuláře v elektronické podobě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cs-CZ" dirty="0" smtClean="0"/>
              <a:t> zrušení zápisových listů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cs-CZ" dirty="0" smtClean="0"/>
              <a:t> elektronický index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Přijímací zkoušky</a:t>
            </a:r>
            <a:endParaRPr lang="cs-CZ" cap="all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 smtClean="0"/>
              <a:t>OSP Z</a:t>
            </a:r>
            <a:r>
              <a:rPr lang="cs-CZ" altLang="cs-CZ" sz="2000" dirty="0" smtClean="0"/>
              <a:t>: </a:t>
            </a:r>
            <a:r>
              <a:rPr lang="cs-CZ" altLang="cs-CZ" sz="2000" dirty="0" err="1" smtClean="0"/>
              <a:t>Scio</a:t>
            </a:r>
            <a:r>
              <a:rPr lang="cs-CZ" altLang="cs-CZ" sz="2000" dirty="0" smtClean="0"/>
              <a:t>-test obecných studijních předpokladů ve verzi základní.</a:t>
            </a:r>
          </a:p>
          <a:p>
            <a:pPr eaLnBrk="1" hangingPunct="1"/>
            <a:r>
              <a:rPr lang="cs-CZ" altLang="cs-CZ" sz="2000" dirty="0" smtClean="0"/>
              <a:t>Test může uchazeč absolvovat opakovaně, do přijímacího řízení se počítá nejlepší dosažený výsledek.</a:t>
            </a:r>
          </a:p>
          <a:p>
            <a:pPr eaLnBrk="1" hangingPunct="1"/>
            <a:r>
              <a:rPr lang="cs-CZ" altLang="cs-CZ" sz="2000" dirty="0" smtClean="0"/>
              <a:t>Uznávány jsou výsledky testů za poslední 2 roky, tedy od 1. 6. 2017 do 31. 5. 2019</a:t>
            </a:r>
          </a:p>
          <a:p>
            <a:r>
              <a:rPr lang="cs-CZ" altLang="cs-CZ" sz="2400" b="1" dirty="0" smtClean="0"/>
              <a:t>Data konání  v roce 2018 a 2019: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1800" dirty="0" smtClean="0"/>
              <a:t>8. prosince 2018</a:t>
            </a:r>
          </a:p>
          <a:p>
            <a:r>
              <a:rPr lang="cs-CZ" altLang="cs-CZ" sz="1800" dirty="0"/>
              <a:t>1</a:t>
            </a:r>
            <a:r>
              <a:rPr lang="cs-CZ" altLang="cs-CZ" sz="1800" dirty="0" smtClean="0"/>
              <a:t>. února 2019, 9. března 2019,  30. března 2019, 1. května 2019, </a:t>
            </a:r>
          </a:p>
          <a:p>
            <a:pPr marL="0" indent="0">
              <a:buNone/>
            </a:pPr>
            <a:r>
              <a:rPr lang="cs-CZ" altLang="cs-CZ" sz="1800" dirty="0" smtClean="0"/>
              <a:t>      25. května 2019</a:t>
            </a:r>
          </a:p>
          <a:p>
            <a:endParaRPr lang="pl-PL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8904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Podání přihlášky</a:t>
            </a:r>
            <a:endParaRPr lang="cs-CZ" cap="all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Samostatná přihláška ke studiu na NF VŠE elektronicky na http://prihlasky.vse.cz</a:t>
            </a:r>
          </a:p>
          <a:p>
            <a:pPr marL="0" indent="0" eaLnBrk="1" hangingPunct="1">
              <a:buNone/>
            </a:pPr>
            <a:endParaRPr lang="cs-CZ" altLang="cs-CZ" sz="1600" dirty="0" smtClean="0"/>
          </a:p>
          <a:p>
            <a:pPr eaLnBrk="1" hangingPunct="1"/>
            <a:r>
              <a:rPr lang="cs-CZ" altLang="cs-CZ" b="1" dirty="0" smtClean="0"/>
              <a:t>Termín doručení přihlášky:  31. 5. 2019</a:t>
            </a:r>
          </a:p>
          <a:p>
            <a:pPr marL="0" indent="0" eaLnBrk="1" hangingPunct="1">
              <a:buNone/>
            </a:pPr>
            <a:endParaRPr lang="cs-CZ" altLang="cs-CZ" sz="1400" b="1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b="1" baseline="30000" dirty="0" smtClean="0"/>
              <a:t>      </a:t>
            </a:r>
            <a:r>
              <a:rPr lang="cs-CZ" altLang="cs-CZ" baseline="30000" dirty="0"/>
              <a:t>K</a:t>
            </a:r>
            <a:r>
              <a:rPr lang="cs-CZ" altLang="cs-CZ" baseline="30000" dirty="0" smtClean="0"/>
              <a:t> tomuto datu musí být přihláška kompletní – tzn. </a:t>
            </a:r>
            <a:r>
              <a:rPr lang="cs-CZ" altLang="cs-CZ" b="1" baseline="30000" dirty="0" smtClean="0"/>
              <a:t>vyplněná</a:t>
            </a:r>
            <a:r>
              <a:rPr lang="cs-CZ" altLang="cs-CZ" baseline="300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baseline="30000" dirty="0"/>
              <a:t> </a:t>
            </a:r>
            <a:r>
              <a:rPr lang="cs-CZ" altLang="cs-CZ" baseline="30000" dirty="0" smtClean="0"/>
              <a:t>     </a:t>
            </a:r>
            <a:r>
              <a:rPr lang="cs-CZ" altLang="cs-CZ" b="1" baseline="30000" dirty="0" smtClean="0"/>
              <a:t>i zaplacená </a:t>
            </a:r>
            <a:r>
              <a:rPr lang="cs-CZ" altLang="cs-CZ" baseline="30000" dirty="0" smtClean="0"/>
              <a:t>(platba musí být připsaná na účet VŠE)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dirty="0" smtClean="0"/>
              <a:t> </a:t>
            </a:r>
            <a:endParaRPr lang="cs-CZ" altLang="cs-CZ" baseline="30000" dirty="0" smtClean="0"/>
          </a:p>
          <a:p>
            <a:pPr eaLnBrk="1" hangingPunct="1"/>
            <a:r>
              <a:rPr lang="cs-CZ" altLang="cs-CZ" dirty="0" smtClean="0"/>
              <a:t>Poplatek za přijímací řízení: 690,- Kč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/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626482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Podmínky přijetí</a:t>
            </a:r>
            <a:endParaRPr lang="cs-CZ" cap="all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827088" y="1989138"/>
            <a:ext cx="7777162" cy="439261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Do 31.5. 2019 absolvovat písemný test Obecných studijních předpokladů (OSP) u společnosti </a:t>
            </a:r>
            <a:r>
              <a:rPr lang="cs-CZ" altLang="cs-CZ" dirty="0" err="1" smtClean="0"/>
              <a:t>Scio</a:t>
            </a:r>
            <a:r>
              <a:rPr lang="cs-CZ" altLang="cs-CZ" dirty="0" smtClean="0"/>
              <a:t>, s.r.o.  </a:t>
            </a:r>
            <a:r>
              <a:rPr lang="cs-CZ" altLang="cs-CZ" b="1" dirty="0" smtClean="0">
                <a:solidFill>
                  <a:srgbClr val="41BBF1"/>
                </a:solidFill>
              </a:rPr>
              <a:t>www.scio.cz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Dosáhnout úplného středního nebo úplného středního odborného vzdělání 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 přijetí rozhoduje tzv. přepočtený percentil</a:t>
            </a:r>
          </a:p>
          <a:p>
            <a:pPr eaLnBrk="1" hangingPunct="1"/>
            <a:endParaRPr lang="cs-CZ" altLang="cs-CZ" dirty="0" smtClean="0"/>
          </a:p>
          <a:p>
            <a:pPr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002392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Studium v zahraničí</a:t>
            </a:r>
            <a:endParaRPr lang="cs-CZ" cap="all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/>
            <a:r>
              <a:rPr lang="cs-CZ" smtClean="0"/>
              <a:t>Pobyty organizované VŠE - </a:t>
            </a:r>
            <a:r>
              <a:rPr lang="cs-CZ" b="1" smtClean="0">
                <a:solidFill>
                  <a:srgbClr val="41BBF1"/>
                </a:solidFill>
              </a:rPr>
              <a:t>Erasmus</a:t>
            </a:r>
          </a:p>
          <a:p>
            <a:pPr marL="514350" indent="-514350" eaLnBrk="1" hangingPunct="1"/>
            <a:r>
              <a:rPr lang="cs-CZ" smtClean="0"/>
              <a:t>Studijní programy na VŠE v anglickém jazyce spojené se studiem v zahraničí</a:t>
            </a:r>
            <a:endParaRPr lang="cs-CZ" b="1" smtClean="0">
              <a:solidFill>
                <a:srgbClr val="41BBF1"/>
              </a:solidFill>
            </a:endParaRPr>
          </a:p>
          <a:p>
            <a:pPr marL="514350" indent="-514350" eaLnBrk="1" hangingPunct="1"/>
            <a:r>
              <a:rPr lang="cs-CZ" smtClean="0"/>
              <a:t>Studium v zahraničí organizované jinými institucemi – Stipendijní pobyty </a:t>
            </a:r>
          </a:p>
          <a:p>
            <a:pPr marL="914400" lvl="1" indent="-514350" eaLnBrk="1" hangingPunct="1"/>
            <a:r>
              <a:rPr lang="cs-CZ" b="1" smtClean="0">
                <a:solidFill>
                  <a:srgbClr val="41BBF1"/>
                </a:solidFill>
              </a:rPr>
              <a:t>J. W. Fulbright Commission – </a:t>
            </a:r>
            <a:r>
              <a:rPr lang="cs-CZ" smtClean="0">
                <a:solidFill>
                  <a:srgbClr val="41BBF1"/>
                </a:solidFill>
              </a:rPr>
              <a:t>USA</a:t>
            </a:r>
          </a:p>
          <a:p>
            <a:pPr marL="914400" lvl="1" indent="-514350" eaLnBrk="1" hangingPunct="1"/>
            <a:r>
              <a:rPr lang="cs-CZ" b="1" smtClean="0">
                <a:solidFill>
                  <a:srgbClr val="41BBF1"/>
                </a:solidFill>
              </a:rPr>
              <a:t>AIA a mezivládní kulturních dohody</a:t>
            </a:r>
            <a:endParaRPr lang="cs-CZ" smtClean="0">
              <a:solidFill>
                <a:srgbClr val="41BBF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Soutěže a stipendia</a:t>
            </a:r>
            <a:endParaRPr lang="cs-CZ" cap="all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Soutěž o cenu děkana</a:t>
            </a:r>
          </a:p>
          <a:p>
            <a:pPr lvl="1"/>
            <a:r>
              <a:rPr lang="cs-CZ" smtClean="0"/>
              <a:t>Vědecké studentů úsilí oceněné peněžitými cenami</a:t>
            </a:r>
          </a:p>
          <a:p>
            <a:r>
              <a:rPr lang="cs-CZ" b="1" smtClean="0">
                <a:solidFill>
                  <a:srgbClr val="41BBF1"/>
                </a:solidFill>
              </a:rPr>
              <a:t>ESOP, Firemní a partnerské soutěže – Erste, Deloitte, KPMG, ASA…</a:t>
            </a:r>
          </a:p>
          <a:p>
            <a:r>
              <a:rPr lang="cs-CZ" smtClean="0"/>
              <a:t>Prospěchové stipendium je přiznáno celkem 1 % nejlepších studentů NF VŠE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Sportovní aktivity</a:t>
            </a:r>
            <a:endParaRPr lang="cs-CZ" cap="all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Kurzy tělesné výchovy</a:t>
            </a:r>
          </a:p>
          <a:p>
            <a:pPr lvl="1" eaLnBrk="1" hangingPunct="1"/>
            <a:r>
              <a:rPr lang="cs-CZ" sz="2000" dirty="0" smtClean="0">
                <a:solidFill>
                  <a:srgbClr val="41BBF1"/>
                </a:solidFill>
              </a:rPr>
              <a:t>Aerobic, Basket, Soft, volejbal, šerm, tenis…</a:t>
            </a:r>
          </a:p>
          <a:p>
            <a:pPr eaLnBrk="1" hangingPunct="1"/>
            <a:r>
              <a:rPr lang="cs-CZ" dirty="0" smtClean="0"/>
              <a:t>VŠTJ Ekonom</a:t>
            </a:r>
          </a:p>
          <a:p>
            <a:pPr eaLnBrk="1" hangingPunct="1"/>
            <a:r>
              <a:rPr lang="cs-CZ" dirty="0" smtClean="0"/>
              <a:t>Letní a zimní výcvikové kurzy</a:t>
            </a:r>
          </a:p>
          <a:p>
            <a:pPr eaLnBrk="1" hangingPunct="1"/>
            <a:r>
              <a:rPr lang="cs-CZ" b="1" dirty="0" smtClean="0">
                <a:solidFill>
                  <a:srgbClr val="41BBF1"/>
                </a:solidFill>
              </a:rPr>
              <a:t>Squash</a:t>
            </a:r>
            <a:r>
              <a:rPr lang="cs-CZ" dirty="0" smtClean="0">
                <a:solidFill>
                  <a:srgbClr val="41BBF1"/>
                </a:solidFill>
              </a:rPr>
              <a:t> liga, liga v </a:t>
            </a:r>
            <a:r>
              <a:rPr lang="cs-CZ" b="1" dirty="0" smtClean="0">
                <a:solidFill>
                  <a:srgbClr val="41BBF1"/>
                </a:solidFill>
              </a:rPr>
              <a:t>Badmintonu</a:t>
            </a:r>
            <a:r>
              <a:rPr lang="cs-CZ" dirty="0" smtClean="0">
                <a:solidFill>
                  <a:srgbClr val="41BBF1"/>
                </a:solidFill>
              </a:rPr>
              <a:t>, Jarov liga v </a:t>
            </a:r>
            <a:r>
              <a:rPr lang="cs-CZ" b="1" dirty="0" smtClean="0">
                <a:solidFill>
                  <a:srgbClr val="41BBF1"/>
                </a:solidFill>
              </a:rPr>
              <a:t>malém fotbale</a:t>
            </a:r>
            <a:r>
              <a:rPr lang="cs-CZ" dirty="0" smtClean="0">
                <a:solidFill>
                  <a:srgbClr val="41BBF1"/>
                </a:solidFill>
              </a:rPr>
              <a:t>, Student </a:t>
            </a:r>
            <a:r>
              <a:rPr lang="cs-CZ" b="1" dirty="0" smtClean="0">
                <a:solidFill>
                  <a:srgbClr val="41BBF1"/>
                </a:solidFill>
              </a:rPr>
              <a:t>Golf</a:t>
            </a:r>
            <a:r>
              <a:rPr lang="cs-CZ" dirty="0" smtClean="0">
                <a:solidFill>
                  <a:srgbClr val="41BBF1"/>
                </a:solidFill>
              </a:rPr>
              <a:t>, SBOWL liga, </a:t>
            </a:r>
            <a:r>
              <a:rPr lang="cs-CZ" b="1" dirty="0" err="1" smtClean="0">
                <a:solidFill>
                  <a:srgbClr val="41BBF1"/>
                </a:solidFill>
              </a:rPr>
              <a:t>Beach</a:t>
            </a:r>
            <a:r>
              <a:rPr lang="cs-CZ" dirty="0" smtClean="0">
                <a:solidFill>
                  <a:srgbClr val="41BBF1"/>
                </a:solidFill>
              </a:rPr>
              <a:t> pohár, Vokovické </a:t>
            </a:r>
            <a:r>
              <a:rPr lang="cs-CZ" b="1" dirty="0" smtClean="0">
                <a:solidFill>
                  <a:srgbClr val="41BBF1"/>
                </a:solidFill>
              </a:rPr>
              <a:t>atletické</a:t>
            </a:r>
            <a:r>
              <a:rPr lang="cs-CZ" dirty="0" smtClean="0">
                <a:solidFill>
                  <a:srgbClr val="41BBF1"/>
                </a:solidFill>
              </a:rPr>
              <a:t> a míčové hry, </a:t>
            </a:r>
            <a:r>
              <a:rPr lang="cs-CZ" dirty="0" err="1" smtClean="0">
                <a:solidFill>
                  <a:srgbClr val="41BBF1"/>
                </a:solidFill>
              </a:rPr>
              <a:t>Třebešínský</a:t>
            </a:r>
            <a:r>
              <a:rPr lang="cs-CZ" dirty="0" smtClean="0">
                <a:solidFill>
                  <a:srgbClr val="41BBF1"/>
                </a:solidFill>
              </a:rPr>
              <a:t> </a:t>
            </a:r>
            <a:r>
              <a:rPr lang="cs-CZ" b="1" dirty="0" smtClean="0">
                <a:solidFill>
                  <a:srgbClr val="41BBF1"/>
                </a:solidFill>
              </a:rPr>
              <a:t>tenisový</a:t>
            </a:r>
            <a:r>
              <a:rPr lang="cs-CZ" dirty="0" smtClean="0">
                <a:solidFill>
                  <a:srgbClr val="41BBF1"/>
                </a:solidFill>
              </a:rPr>
              <a:t> talíř… </a:t>
            </a:r>
          </a:p>
          <a:p>
            <a:pPr algn="ctr" eaLnBrk="1" hangingPunct="1">
              <a:buFontTx/>
              <a:buNone/>
            </a:pPr>
            <a:r>
              <a:rPr lang="cs-CZ" b="1" dirty="0" smtClean="0">
                <a:solidFill>
                  <a:srgbClr val="41BBF1"/>
                </a:solidFill>
              </a:rPr>
              <a:t>http://sport.vse.cz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/>
              <a:t>Promoce</a:t>
            </a:r>
            <a:endParaRPr lang="cs-CZ" cap="all" dirty="0"/>
          </a:p>
        </p:txBody>
      </p:sp>
      <p:pic>
        <p:nvPicPr>
          <p:cNvPr id="21507" name="Picture 1028" descr="promo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4988" y="2503488"/>
            <a:ext cx="5821362" cy="3878262"/>
          </a:xfrm>
          <a:noFill/>
          <a:ln>
            <a:solidFill>
              <a:schemeClr val="tx2"/>
            </a:solidFill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cap="all" dirty="0" smtClean="0"/>
              <a:t>Den otevřených dveří </a:t>
            </a:r>
            <a:r>
              <a:rPr lang="cs-CZ" cap="all" dirty="0" err="1" smtClean="0"/>
              <a:t>Nf</a:t>
            </a:r>
            <a:r>
              <a:rPr lang="cs-CZ" cap="all" dirty="0" smtClean="0"/>
              <a:t> vše v </a:t>
            </a:r>
            <a:r>
              <a:rPr lang="cs-CZ" cap="all" dirty="0" err="1" smtClean="0"/>
              <a:t>praze</a:t>
            </a:r>
            <a:endParaRPr lang="cs-CZ" cap="all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11. ledna 2019 v 10:00 hod.</a:t>
            </a:r>
          </a:p>
          <a:p>
            <a:r>
              <a:rPr lang="cs-CZ" altLang="cs-CZ" sz="2400" dirty="0" err="1" smtClean="0"/>
              <a:t>Likešova</a:t>
            </a:r>
            <a:r>
              <a:rPr lang="cs-CZ" altLang="cs-CZ" sz="2400" dirty="0" smtClean="0"/>
              <a:t> aula, W. Churchilla 4, 130 67 Praha 3</a:t>
            </a:r>
            <a:endParaRPr lang="cs-CZ" altLang="cs-CZ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844925" cy="2447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3744913" cy="24336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04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149725"/>
            <a:ext cx="20891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Děkuji za pozornost</a:t>
            </a:r>
          </a:p>
        </p:txBody>
      </p:sp>
      <p:sp>
        <p:nvSpPr>
          <p:cNvPr id="23556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b="1" smtClean="0">
                <a:solidFill>
                  <a:srgbClr val="41BBF1"/>
                </a:solidFill>
              </a:rPr>
              <a:t>Otázky a odpovědi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981075"/>
            <a:ext cx="7632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cap="all" dirty="0" smtClean="0"/>
              <a:t>Proč studovat na NF?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2503488"/>
            <a:ext cx="7777162" cy="3949700"/>
          </a:xfrm>
        </p:spPr>
        <p:txBody>
          <a:bodyPr/>
          <a:lstStyle/>
          <a:p>
            <a:pPr eaLnBrk="1" hangingPunct="1"/>
            <a:r>
              <a:rPr lang="cs-CZ" smtClean="0"/>
              <a:t>Uvedení do ekonomie a všeobecný přehled</a:t>
            </a:r>
            <a:endParaRPr lang="de-DE" smtClean="0"/>
          </a:p>
          <a:p>
            <a:pPr eaLnBrk="1" hangingPunct="1"/>
            <a:r>
              <a:rPr lang="cs-CZ" smtClean="0"/>
              <a:t>Zdokonalení analytického myšlení a schopnosti úsudku - </a:t>
            </a:r>
            <a:r>
              <a:rPr lang="cs-CZ" b="1" smtClean="0"/>
              <a:t>	</a:t>
            </a:r>
            <a:r>
              <a:rPr lang="cs-CZ" b="1" smtClean="0">
                <a:solidFill>
                  <a:srgbClr val="41BBF1"/>
                </a:solidFill>
              </a:rPr>
              <a:t>dobré uplatnění v praxi</a:t>
            </a:r>
          </a:p>
          <a:p>
            <a:pPr eaLnBrk="1" hangingPunct="1"/>
            <a:r>
              <a:rPr lang="cs-CZ" smtClean="0"/>
              <a:t>Výuka v anglickém jazyce a to zejména v odborné ekonomii  - 	</a:t>
            </a:r>
            <a:r>
              <a:rPr lang="cs-CZ" b="1" smtClean="0">
                <a:solidFill>
                  <a:srgbClr val="41BBF1"/>
                </a:solidFill>
              </a:rPr>
              <a:t>dobré uplatnění v praxi</a:t>
            </a:r>
          </a:p>
          <a:p>
            <a:pPr eaLnBrk="1" hangingPunct="1"/>
            <a:r>
              <a:rPr lang="cs-CZ" smtClean="0"/>
              <a:t>Příjemný a zajímavý studentský život</a:t>
            </a:r>
          </a:p>
          <a:p>
            <a:pPr eaLnBrk="1" hangingPunct="1"/>
            <a:r>
              <a:rPr lang="cs-CZ" smtClean="0"/>
              <a:t>Možnost zapojit se aktivně do života na fakultě</a:t>
            </a:r>
          </a:p>
          <a:p>
            <a:pPr eaLnBrk="1" hangingPunct="1"/>
            <a:endParaRPr lang="cs-CZ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VŠE V PRAZE</a:t>
            </a:r>
            <a:endParaRPr lang="de-DE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cs-CZ" smtClean="0"/>
              <a:t>Fakulta financí a účetnictví (FFÚ)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cs-CZ" smtClean="0"/>
              <a:t>Fakulta mezinárodních vztahů (FMV)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cs-CZ" smtClean="0"/>
              <a:t>Fakulta podnikohospodářská (FPH)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cs-CZ" smtClean="0"/>
              <a:t>Fakulta informatiky a statistiky (FIS)</a:t>
            </a:r>
          </a:p>
          <a:p>
            <a:pPr marL="514350" indent="-514350" eaLnBrk="1" hangingPunct="1">
              <a:lnSpc>
                <a:spcPct val="250000"/>
              </a:lnSpc>
              <a:buFontTx/>
              <a:buAutoNum type="arabicPeriod"/>
            </a:pPr>
            <a:r>
              <a:rPr lang="cs-CZ" b="1" u="sng" smtClean="0"/>
              <a:t>Národohospodářská fakulta</a:t>
            </a:r>
            <a:r>
              <a:rPr lang="cs-CZ" b="1" smtClean="0"/>
              <a:t>   </a:t>
            </a:r>
            <a:r>
              <a:rPr lang="cs-CZ" b="1" smtClean="0">
                <a:solidFill>
                  <a:srgbClr val="41BBF1"/>
                </a:solidFill>
              </a:rPr>
              <a:t>NF VŠE</a:t>
            </a:r>
          </a:p>
          <a:p>
            <a:pPr marL="514350" indent="-514350" eaLnBrk="1" hangingPunct="1">
              <a:lnSpc>
                <a:spcPct val="250000"/>
              </a:lnSpc>
              <a:buFontTx/>
              <a:buAutoNum type="arabicPeriod"/>
            </a:pPr>
            <a:r>
              <a:rPr lang="cs-CZ" smtClean="0"/>
              <a:t>Fakulta managementu (FM </a:t>
            </a:r>
            <a:r>
              <a:rPr lang="cs-CZ" sz="2400" smtClean="0"/>
              <a:t>Jindřichův Hradec</a:t>
            </a:r>
            <a:r>
              <a:rPr lang="cs-CZ" smtClean="0"/>
              <a:t>)</a:t>
            </a:r>
          </a:p>
          <a:p>
            <a:pPr marL="514350" indent="-514350" eaLnBrk="1" hangingPunct="1"/>
            <a:endParaRPr lang="de-DE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260350"/>
            <a:ext cx="684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cap="all" dirty="0" smtClean="0"/>
              <a:t>Národohospodářská fakulta</a:t>
            </a:r>
            <a:endParaRPr lang="de-DE" cap="all" dirty="0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2503488"/>
            <a:ext cx="7632700" cy="3878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smtClean="0"/>
              <a:t>Bakalářské obory</a:t>
            </a:r>
          </a:p>
          <a:p>
            <a:pPr marL="971550" lvl="1" indent="-514350" eaLnBrk="1" hangingPunct="1">
              <a:lnSpc>
                <a:spcPct val="200000"/>
              </a:lnSpc>
              <a:buClr>
                <a:srgbClr val="41BBF1"/>
              </a:buClr>
              <a:buFontTx/>
              <a:buAutoNum type="romanUcPeriod"/>
            </a:pPr>
            <a:r>
              <a:rPr lang="cs-CZ" sz="3200" smtClean="0"/>
              <a:t>Ekonomie</a:t>
            </a:r>
          </a:p>
          <a:p>
            <a:pPr marL="971550" lvl="1" indent="-514350" eaLnBrk="1" hangingPunct="1">
              <a:lnSpc>
                <a:spcPct val="200000"/>
              </a:lnSpc>
              <a:buClr>
                <a:srgbClr val="41BBF1"/>
              </a:buClr>
              <a:buFontTx/>
              <a:buAutoNum type="romanUcPeriod"/>
            </a:pPr>
            <a:r>
              <a:rPr lang="cs-CZ" sz="3200" smtClean="0"/>
              <a:t>Národní hospodářství</a:t>
            </a:r>
          </a:p>
          <a:p>
            <a:pPr marL="971550" lvl="1" indent="-514350" eaLnBrk="1" hangingPunct="1">
              <a:lnSpc>
                <a:spcPct val="200000"/>
              </a:lnSpc>
              <a:buClr>
                <a:srgbClr val="41BBF1"/>
              </a:buClr>
              <a:buFontTx/>
              <a:buAutoNum type="romanUcPeriod"/>
            </a:pPr>
            <a:r>
              <a:rPr lang="cs-CZ" sz="3200" smtClean="0"/>
              <a:t>Veřejná správa a regionální rozvoj</a:t>
            </a:r>
          </a:p>
          <a:p>
            <a:pPr eaLnBrk="1" hangingPunct="1"/>
            <a:endParaRPr lang="de-DE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I. EKONOMIE</a:t>
            </a:r>
            <a:endParaRPr lang="de-DE" sz="40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750" y="2503488"/>
            <a:ext cx="4464050" cy="38782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Zaměření</a:t>
            </a:r>
          </a:p>
          <a:p>
            <a:pPr indent="0" eaLnBrk="1" hangingPunct="1"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buFontTx/>
              <a:buNone/>
              <a:defRPr/>
            </a:pPr>
            <a:r>
              <a:rPr lang="cs-CZ" sz="2400" dirty="0" smtClean="0"/>
              <a:t>Příprava odborníků v ekonomických, právních a dalších společenskovědních disciplín, s důrazem na mezinárodněpolitické aspekty a s praktickou znalostí anglického jazyka.</a:t>
            </a:r>
            <a:endParaRPr lang="cs-CZ" sz="2400" b="1" dirty="0" smtClean="0"/>
          </a:p>
          <a:p>
            <a:pPr eaLnBrk="1" hangingPunct="1">
              <a:defRPr/>
            </a:pPr>
            <a:endParaRPr lang="de-DE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263" y="2503488"/>
            <a:ext cx="3600450" cy="38782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Uplatnění</a:t>
            </a:r>
          </a:p>
          <a:p>
            <a:pPr indent="0" eaLnBrk="1" hangingPunct="1"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buFontTx/>
              <a:buNone/>
              <a:defRPr/>
            </a:pPr>
            <a:r>
              <a:rPr lang="cs-CZ" sz="2400" dirty="0" smtClean="0"/>
              <a:t>V ekonomických a analytických sekcích firem, bank a dalších institucí v soukromém i veřejném sektoru u nás i v zahraničí.</a:t>
            </a:r>
            <a:endParaRPr lang="de-DE" sz="2400" dirty="0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777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cap="all" dirty="0" smtClean="0"/>
              <a:t>II. Národní hospodářství</a:t>
            </a:r>
            <a:endParaRPr lang="de-DE" sz="4000" cap="all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2492375"/>
            <a:ext cx="3455987" cy="38782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Zaměření</a:t>
            </a:r>
          </a:p>
          <a:p>
            <a:pPr indent="0" eaLnBrk="1" hangingPunct="1"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buFontTx/>
              <a:buNone/>
              <a:defRPr/>
            </a:pPr>
            <a:r>
              <a:rPr lang="cs-CZ" sz="2400" dirty="0" smtClean="0"/>
              <a:t>Aplikovaná ekonomie především v oblasti hospodářské  a sociální politiky, ekonomické principy fungování veřejných institucí.</a:t>
            </a:r>
            <a:endParaRPr lang="de-DE" sz="2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40200" y="2503488"/>
            <a:ext cx="4752975" cy="38782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Uplatnění</a:t>
            </a:r>
          </a:p>
          <a:p>
            <a:pPr eaLnBrk="1" hangingPunct="1">
              <a:defRPr/>
            </a:pPr>
            <a:endParaRPr lang="cs-CZ" sz="2400" dirty="0" smtClean="0"/>
          </a:p>
          <a:p>
            <a:pPr indent="0" eaLnBrk="1" hangingPunct="1">
              <a:buFontTx/>
              <a:buNone/>
              <a:defRPr/>
            </a:pPr>
            <a:r>
              <a:rPr lang="cs-CZ" sz="2400" dirty="0" smtClean="0"/>
              <a:t>V ekonomických sekcích firem, bank, pojišťoven a spořitelen, ve veřejné a státní správě, například ministerstva, obecní a městské úřady, orgánech ochrany životního prostředí a v úřadech sociálního zabezpečení</a:t>
            </a:r>
            <a:endParaRPr lang="de-DE" sz="2400" dirty="0" smtClean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cap="all" dirty="0" smtClean="0"/>
              <a:t>III. Veřejná správa </a:t>
            </a:r>
            <a:br>
              <a:rPr lang="cs-CZ" sz="4000" cap="all" dirty="0" smtClean="0"/>
            </a:br>
            <a:r>
              <a:rPr lang="cs-CZ" sz="4000" cap="all" dirty="0" smtClean="0"/>
              <a:t>a regionální rozvoj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503488"/>
            <a:ext cx="4321175" cy="38782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Zaměření </a:t>
            </a:r>
          </a:p>
          <a:p>
            <a:pPr indent="0" eaLnBrk="1" hangingPunct="1">
              <a:spcBef>
                <a:spcPts val="900"/>
              </a:spcBef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spcBef>
                <a:spcPts val="500"/>
              </a:spcBef>
              <a:buFontTx/>
              <a:buNone/>
              <a:defRPr/>
            </a:pPr>
            <a:r>
              <a:rPr lang="cs-CZ" sz="2400" dirty="0" smtClean="0"/>
              <a:t>Právní věda včetně správního práva, státovědy, základy ústavního práva, socioekonomická a správní geografie, regionální a municipální ekonomika</a:t>
            </a:r>
            <a:r>
              <a:rPr lang="cs-CZ" sz="2400" smtClean="0"/>
              <a:t>,  </a:t>
            </a:r>
            <a:r>
              <a:rPr lang="cs-CZ" sz="2400" dirty="0" smtClean="0"/>
              <a:t>aplikovaná ekonomie.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03488"/>
            <a:ext cx="4248150" cy="387826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Uplatnění </a:t>
            </a:r>
          </a:p>
          <a:p>
            <a:pPr indent="0" eaLnBrk="1" hangingPunct="1">
              <a:lnSpc>
                <a:spcPct val="90000"/>
              </a:lnSpc>
              <a:spcBef>
                <a:spcPts val="900"/>
              </a:spcBef>
              <a:buFont typeface="Wingdings" pitchFamily="2" charset="2"/>
              <a:buNone/>
              <a:defRPr/>
            </a:pPr>
            <a:endParaRPr lang="cs-CZ" sz="2400" dirty="0" smtClean="0"/>
          </a:p>
          <a:p>
            <a:pPr indent="0"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r>
              <a:rPr lang="cs-CZ" sz="2400" dirty="0" smtClean="0"/>
              <a:t>Ve všech oblastech a na všech úrovních veřejné správy, ve státních institucích i v soukromém sektoru, kde je podstatná znalost prostorových vztahů a procesů; ve sféře mezinárodních organizací, zejména v Evropské unii.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cap="all" dirty="0" smtClean="0"/>
              <a:t>Cizí jazyky</a:t>
            </a:r>
            <a:endParaRPr lang="de-DE" cap="all" dirty="0" smtClean="0"/>
          </a:p>
        </p:txBody>
      </p:sp>
      <p:sp>
        <p:nvSpPr>
          <p:cNvPr id="10243" name="Zástupný symbol pro obsah 5"/>
          <p:cNvSpPr>
            <a:spLocks noGrp="1"/>
          </p:cNvSpPr>
          <p:nvPr>
            <p:ph idx="1"/>
          </p:nvPr>
        </p:nvSpPr>
        <p:spPr>
          <a:xfrm>
            <a:off x="827088" y="2492375"/>
            <a:ext cx="7777162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smtClean="0">
                <a:solidFill>
                  <a:srgbClr val="41BBF1"/>
                </a:solidFill>
              </a:rPr>
              <a:t>Možnosti studia na fakultě</a:t>
            </a:r>
          </a:p>
          <a:p>
            <a:pPr eaLnBrk="1" hangingPunct="1">
              <a:lnSpc>
                <a:spcPts val="3563"/>
              </a:lnSpc>
              <a:spcBef>
                <a:spcPts val="1200"/>
              </a:spcBef>
            </a:pPr>
            <a:endParaRPr lang="cs-CZ" sz="2400" smtClean="0"/>
          </a:p>
          <a:p>
            <a:pPr eaLnBrk="1" hangingPunct="1">
              <a:lnSpc>
                <a:spcPts val="3563"/>
              </a:lnSpc>
              <a:spcBef>
                <a:spcPts val="1200"/>
              </a:spcBef>
            </a:pPr>
            <a:r>
              <a:rPr lang="cs-CZ" sz="2400" smtClean="0"/>
              <a:t>Výuka angličtiny a jiných světových jazyků dle volby</a:t>
            </a:r>
          </a:p>
          <a:p>
            <a:pPr eaLnBrk="1" hangingPunct="1">
              <a:lnSpc>
                <a:spcPts val="3563"/>
              </a:lnSpc>
            </a:pPr>
            <a:r>
              <a:rPr lang="cs-CZ" sz="2400" smtClean="0"/>
              <a:t>Část odborných předmětů vyučována v angličtině</a:t>
            </a:r>
          </a:p>
          <a:p>
            <a:pPr eaLnBrk="1" hangingPunct="1">
              <a:lnSpc>
                <a:spcPts val="3563"/>
              </a:lnSpc>
            </a:pPr>
            <a:r>
              <a:rPr lang="cs-CZ" sz="2400" smtClean="0"/>
              <a:t>Kurzy zahraničních  hostujících profesorů vedené v angličtině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88913"/>
            <a:ext cx="684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cap="all" dirty="0" smtClean="0"/>
              <a:t>Osobnosti působící na Fakultě</a:t>
            </a:r>
            <a:endParaRPr lang="de-DE" cap="all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000" b="1" dirty="0" smtClean="0">
                <a:solidFill>
                  <a:srgbClr val="41BBF1"/>
                </a:solidFill>
              </a:rPr>
              <a:t>     Pavel Řežábek, Václav Klaus, Dušan Tříska, Kamil Janáček, Robert Holman, Karel </a:t>
            </a:r>
            <a:r>
              <a:rPr lang="cs-CZ" sz="2000" b="1" dirty="0" err="1" smtClean="0">
                <a:solidFill>
                  <a:srgbClr val="41BBF1"/>
                </a:solidFill>
              </a:rPr>
              <a:t>Dyba</a:t>
            </a:r>
            <a:r>
              <a:rPr lang="cs-CZ" sz="2000" b="1" dirty="0" smtClean="0">
                <a:solidFill>
                  <a:srgbClr val="41BBF1"/>
                </a:solidFill>
              </a:rPr>
              <a:t>, Miroslav Ševčík a další</a:t>
            </a:r>
            <a:r>
              <a:rPr lang="cs-CZ" sz="2000" dirty="0" smtClean="0">
                <a:solidFill>
                  <a:srgbClr val="41BBF1"/>
                </a:solidFill>
              </a:rPr>
              <a:t>, </a:t>
            </a:r>
            <a:endParaRPr lang="cs-CZ" sz="2000" b="1" dirty="0" smtClean="0">
              <a:solidFill>
                <a:srgbClr val="41BBF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 smtClean="0"/>
              <a:t>	Prof. Ing. Zdeněk Chytil,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	děkan fakulty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de-DE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2100064" cy="252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23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itrni_stranka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ulni stranka">
  <a:themeElements>
    <a:clrScheme name="Titulni 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ni 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ulni 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654</Words>
  <Application>Microsoft Office PowerPoint</Application>
  <PresentationFormat>Předvádění na obrazovce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Wingdings</vt:lpstr>
      <vt:lpstr>vnitrni_stranka</vt:lpstr>
      <vt:lpstr>Titulni stranka</vt:lpstr>
      <vt:lpstr>Možnosti studia na  NF VŠE v Praze</vt:lpstr>
      <vt:lpstr>Proč studovat na NF?</vt:lpstr>
      <vt:lpstr>VŠE V PRAZE</vt:lpstr>
      <vt:lpstr>Národohospodářská fakulta</vt:lpstr>
      <vt:lpstr>I. EKONOMIE</vt:lpstr>
      <vt:lpstr>II. Národní hospodářství</vt:lpstr>
      <vt:lpstr>III. Veřejná správa  a regionální rozvoj</vt:lpstr>
      <vt:lpstr>Cizí jazyky</vt:lpstr>
      <vt:lpstr>Osobnosti působící na Fakultě</vt:lpstr>
      <vt:lpstr>Přihláška  studium na NF</vt:lpstr>
      <vt:lpstr>Přijímací zkoušky</vt:lpstr>
      <vt:lpstr>Podání přihlášky</vt:lpstr>
      <vt:lpstr>Podmínky přijetí</vt:lpstr>
      <vt:lpstr>Studium v zahraničí</vt:lpstr>
      <vt:lpstr>Soutěže a stipendia</vt:lpstr>
      <vt:lpstr>Sportovní aktivity</vt:lpstr>
      <vt:lpstr>Promoce</vt:lpstr>
      <vt:lpstr>Den otevřených dveří Nf vše v praze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</dc:creator>
  <cp:lastModifiedBy>Martin Pělucha</cp:lastModifiedBy>
  <cp:revision>54</cp:revision>
  <dcterms:created xsi:type="dcterms:W3CDTF">2008-08-24T19:35:02Z</dcterms:created>
  <dcterms:modified xsi:type="dcterms:W3CDTF">2018-11-01T19:26:33Z</dcterms:modified>
</cp:coreProperties>
</file>