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49" r:id="rId2"/>
    <p:sldMasterId id="2147483650" r:id="rId3"/>
  </p:sldMasterIdLst>
  <p:notesMasterIdLst>
    <p:notesMasterId r:id="rId25"/>
  </p:notesMasterIdLst>
  <p:handoutMasterIdLst>
    <p:handoutMasterId r:id="rId26"/>
  </p:handoutMasterIdLst>
  <p:sldIdLst>
    <p:sldId id="257" r:id="rId4"/>
    <p:sldId id="256" r:id="rId5"/>
    <p:sldId id="260" r:id="rId6"/>
    <p:sldId id="259" r:id="rId7"/>
    <p:sldId id="261" r:id="rId8"/>
    <p:sldId id="262" r:id="rId9"/>
    <p:sldId id="25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BF1"/>
    <a:srgbClr val="5F5F5F"/>
    <a:srgbClr val="333333"/>
    <a:srgbClr val="0099FF"/>
    <a:srgbClr val="33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04" autoAdjust="0"/>
    <p:restoredTop sz="83092" autoAdjust="0"/>
  </p:normalViewPr>
  <p:slideViewPr>
    <p:cSldViewPr>
      <p:cViewPr varScale="1">
        <p:scale>
          <a:sx n="77" d="100"/>
          <a:sy n="77" d="100"/>
        </p:scale>
        <p:origin x="13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0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7D5BC3-96D6-4720-859D-7CC7DE287B0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0957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A9E7A1-8972-4534-B918-64E03A82FE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5789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79589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46293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77938"/>
            <a:ext cx="2057400" cy="43830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77938"/>
            <a:ext cx="6019800" cy="43830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8804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88913"/>
            <a:ext cx="6842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98473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260350"/>
            <a:ext cx="6842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92981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3370257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260350"/>
            <a:ext cx="6842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088" y="2503488"/>
            <a:ext cx="3811587" cy="387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2503488"/>
            <a:ext cx="3813175" cy="387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73442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38405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42122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33746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5271727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25153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0681674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16074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1150" y="981075"/>
            <a:ext cx="1943100" cy="54006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27088" y="981075"/>
            <a:ext cx="5681662" cy="54006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83685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74116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24569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2827263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37274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1113" y="37274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49601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80534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74108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36235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10990955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8530705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0097711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12154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72313" y="2205038"/>
            <a:ext cx="2057400" cy="60483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2205038"/>
            <a:ext cx="6019800" cy="60483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37817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3449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28826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24513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67501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3883255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456244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779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Text Box 10"/>
          <p:cNvSpPr txBox="1">
            <a:spLocks noChangeArrowheads="1"/>
          </p:cNvSpPr>
          <p:nvPr userDrawn="1"/>
        </p:nvSpPr>
        <p:spPr bwMode="auto">
          <a:xfrm>
            <a:off x="539750" y="5824538"/>
            <a:ext cx="2376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51A106A7-68D4-4C60-B805-22E77D3ECDDF}" type="slidenum">
              <a:rPr lang="cs-CZ" altLang="cs-CZ" sz="3200">
                <a:solidFill>
                  <a:srgbClr val="8DCFF4"/>
                </a:solidFill>
              </a:rPr>
              <a:pPr algn="ctr" eaLnBrk="1" hangingPunct="1"/>
              <a:t>‹#›</a:t>
            </a:fld>
            <a:endParaRPr lang="cs-CZ" altLang="cs-CZ" sz="3200">
              <a:solidFill>
                <a:srgbClr val="8DCFF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DCFF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DCFF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DCFF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DCFF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DCFF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E3007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E3007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E3007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E3007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DCFF4"/>
        </a:buClr>
        <a:buSzPct val="150000"/>
        <a:buFont typeface="Arial" panose="020B0604020202020204" pitchFamily="34" charset="0"/>
        <a:buChar char="•"/>
        <a:defRPr>
          <a:solidFill>
            <a:srgbClr val="7071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DCFF4"/>
        </a:buClr>
        <a:buSzPct val="150000"/>
        <a:buFont typeface="Arial" panose="020B0604020202020204" pitchFamily="34" charset="0"/>
        <a:buChar char="•"/>
        <a:defRPr>
          <a:solidFill>
            <a:srgbClr val="7071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DCFF4"/>
        </a:buClr>
        <a:buSzPct val="150000"/>
        <a:buFont typeface="Arial" panose="020B0604020202020204" pitchFamily="34" charset="0"/>
        <a:buChar char="•"/>
        <a:defRPr>
          <a:solidFill>
            <a:srgbClr val="7071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DCFF4"/>
        </a:buClr>
        <a:buSzPct val="150000"/>
        <a:buFont typeface="Arial" panose="020B0604020202020204" pitchFamily="34" charset="0"/>
        <a:buChar char="•"/>
        <a:defRPr>
          <a:solidFill>
            <a:srgbClr val="7071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DCFF4"/>
        </a:buClr>
        <a:buSzPct val="150000"/>
        <a:buFont typeface="Arial" panose="020B0604020202020204" pitchFamily="34" charset="0"/>
        <a:buChar char="•"/>
        <a:defRPr>
          <a:solidFill>
            <a:srgbClr val="7071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3007A"/>
        </a:buClr>
        <a:buSzPct val="150000"/>
        <a:buChar char="•"/>
        <a:defRPr>
          <a:solidFill>
            <a:srgbClr val="70717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3007A"/>
        </a:buClr>
        <a:buSzPct val="150000"/>
        <a:buChar char="•"/>
        <a:defRPr>
          <a:solidFill>
            <a:srgbClr val="70717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3007A"/>
        </a:buClr>
        <a:buSzPct val="150000"/>
        <a:buChar char="•"/>
        <a:defRPr>
          <a:solidFill>
            <a:srgbClr val="70717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3007A"/>
        </a:buClr>
        <a:buSzPct val="150000"/>
        <a:buChar char="•"/>
        <a:defRPr>
          <a:solidFill>
            <a:srgbClr val="707173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981075"/>
            <a:ext cx="7138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LOREM IPSUM </a:t>
            </a:r>
            <a:br>
              <a:rPr lang="da-DK" altLang="cs-CZ" smtClean="0"/>
            </a:br>
            <a:r>
              <a:rPr lang="da-DK" altLang="cs-CZ" smtClean="0"/>
              <a:t>DOLOR SIT AMET </a:t>
            </a:r>
            <a:endParaRPr lang="cs-CZ" altLang="cs-CZ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503488"/>
            <a:ext cx="7777162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consectetuer adipiscing mi et       </a:t>
            </a:r>
          </a:p>
          <a:p>
            <a:pPr lvl="0"/>
            <a:r>
              <a:rPr lang="cs-CZ" altLang="cs-CZ" smtClean="0"/>
              <a:t>erat praesent imperdiet, elit nec tempor </a:t>
            </a:r>
          </a:p>
          <a:p>
            <a:pPr lvl="0"/>
            <a:r>
              <a:rPr lang="cs-CZ" altLang="cs-CZ" smtClean="0"/>
              <a:t>semper tempor imperdiet pellentesque </a:t>
            </a:r>
          </a:p>
          <a:p>
            <a:pPr lvl="0"/>
            <a:r>
              <a:rPr lang="cs-CZ" altLang="cs-CZ" smtClean="0"/>
              <a:t>turpis suspendisse tellus       </a:t>
            </a:r>
          </a:p>
          <a:p>
            <a:pPr lvl="0"/>
            <a:r>
              <a:rPr lang="cs-CZ" altLang="cs-CZ" smtClean="0"/>
              <a:t>elit nec tempor semper semper tempor imperdiet pellentesque</a:t>
            </a:r>
          </a:p>
        </p:txBody>
      </p:sp>
      <p:pic>
        <p:nvPicPr>
          <p:cNvPr id="2052" name="Obrázek 4" descr="nf-logo-ppt.jpg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67" r:id="rId3"/>
    <p:sldLayoutId id="2147484188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1BBF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205038"/>
            <a:ext cx="8229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TITULNÍ STÁNKY</a:t>
            </a:r>
            <a:br>
              <a:rPr lang="cs-CZ" altLang="cs-CZ" smtClean="0"/>
            </a:br>
            <a:r>
              <a:rPr lang="cs-CZ" altLang="cs-CZ" smtClean="0"/>
              <a:t>NA DVA ŘÁDKY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37274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Podtitulek na jeden řádek</a:t>
            </a:r>
          </a:p>
        </p:txBody>
      </p:sp>
      <p:pic>
        <p:nvPicPr>
          <p:cNvPr id="3076" name="Obrázek 4" descr="pozadi-big-nf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Možnosti studia na </a:t>
            </a:r>
            <a:br>
              <a:rPr lang="cs-CZ" altLang="cs-CZ" dirty="0" smtClean="0"/>
            </a:br>
            <a:r>
              <a:rPr lang="cs-CZ" altLang="cs-CZ" dirty="0" smtClean="0"/>
              <a:t>NF VŠE v Praze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21939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Osobnosti působící na Fakultě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b="1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smtClean="0"/>
              <a:t>Václav Klaus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/>
              <a:t>ex-prezident České republiky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/>
              <a:t>Katedra ekonomie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smtClean="0"/>
              <a:t>		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16338"/>
            <a:ext cx="1612900" cy="1905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cap="all" dirty="0" smtClean="0"/>
              <a:t>Prezident a jeho studenti</a:t>
            </a:r>
            <a:endParaRPr lang="cs-CZ" cap="all" dirty="0"/>
          </a:p>
        </p:txBody>
      </p:sp>
      <p:pic>
        <p:nvPicPr>
          <p:cNvPr id="4" name="Picture 4" descr="prezident a jeho student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503488"/>
            <a:ext cx="5170487" cy="3878262"/>
          </a:xfr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cap="all" dirty="0" smtClean="0"/>
              <a:t>Přihláška </a:t>
            </a:r>
            <a:br>
              <a:rPr lang="cs-CZ" cap="all" dirty="0" smtClean="0"/>
            </a:br>
            <a:r>
              <a:rPr lang="cs-CZ" cap="all" dirty="0" smtClean="0"/>
              <a:t>studium na NF</a:t>
            </a:r>
            <a:endParaRPr lang="cs-CZ" cap="all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Odstranění přebytečných administrativních úkonů díky InSIS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cs-CZ" altLang="cs-CZ" smtClean="0"/>
              <a:t> formuláře v elektronické podobě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cs-CZ" altLang="cs-CZ" smtClean="0"/>
              <a:t> zrušení zápisových listů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cs-CZ" altLang="cs-CZ" smtClean="0"/>
              <a:t> elektronický index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Zrušen povinný zápočet z TV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Přijímací zkoušky</a:t>
            </a:r>
            <a:endParaRPr lang="cs-CZ" cap="all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OSP Z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Scio</a:t>
            </a:r>
            <a:r>
              <a:rPr lang="cs-CZ" altLang="cs-CZ" dirty="0" smtClean="0"/>
              <a:t>-test obecných studijních předpokladů ve verzi základní.</a:t>
            </a:r>
          </a:p>
          <a:p>
            <a:pPr eaLnBrk="1" hangingPunct="1"/>
            <a:r>
              <a:rPr lang="cs-CZ" altLang="cs-CZ" dirty="0" smtClean="0"/>
              <a:t>Test může uchazeč absolvovat opakovaně, do přijímacího řízení se počítá nejlepší dosažený výsledek.</a:t>
            </a:r>
            <a:endParaRPr lang="cs-CZ" altLang="cs-CZ" b="1" dirty="0" smtClean="0"/>
          </a:p>
          <a:p>
            <a:r>
              <a:rPr lang="cs-CZ" altLang="cs-CZ" b="1" dirty="0" smtClean="0"/>
              <a:t>Data konání  v roce </a:t>
            </a:r>
            <a:r>
              <a:rPr lang="cs-CZ" altLang="cs-CZ" b="1" dirty="0" smtClean="0"/>
              <a:t>2017 </a:t>
            </a:r>
            <a:r>
              <a:rPr lang="cs-CZ" altLang="cs-CZ" b="1" dirty="0" smtClean="0"/>
              <a:t>a </a:t>
            </a:r>
            <a:r>
              <a:rPr lang="cs-CZ" altLang="cs-CZ" b="1" dirty="0" smtClean="0"/>
              <a:t>2018:</a:t>
            </a:r>
            <a:r>
              <a:rPr lang="cs-CZ" altLang="cs-CZ" dirty="0" smtClean="0"/>
              <a:t> </a:t>
            </a:r>
            <a:endParaRPr lang="cs-CZ" altLang="cs-CZ" dirty="0" smtClean="0"/>
          </a:p>
          <a:p>
            <a:r>
              <a:rPr lang="cs-CZ" altLang="cs-CZ" sz="2000" dirty="0"/>
              <a:t>9</a:t>
            </a:r>
            <a:r>
              <a:rPr lang="cs-CZ" altLang="cs-CZ" sz="2000" dirty="0" smtClean="0"/>
              <a:t>. </a:t>
            </a:r>
            <a:r>
              <a:rPr lang="cs-CZ" altLang="cs-CZ" sz="2000" dirty="0" smtClean="0"/>
              <a:t>prosince </a:t>
            </a:r>
            <a:r>
              <a:rPr lang="cs-CZ" altLang="cs-CZ" sz="2000" dirty="0" smtClean="0"/>
              <a:t>2017 </a:t>
            </a:r>
            <a:endParaRPr lang="cs-CZ" altLang="cs-CZ" sz="2000" dirty="0" smtClean="0"/>
          </a:p>
          <a:p>
            <a:r>
              <a:rPr lang="cs-CZ" altLang="cs-CZ" sz="2000" dirty="0"/>
              <a:t>2</a:t>
            </a:r>
            <a:r>
              <a:rPr lang="cs-CZ" altLang="cs-CZ" sz="2000" dirty="0" smtClean="0"/>
              <a:t>. </a:t>
            </a:r>
            <a:r>
              <a:rPr lang="cs-CZ" altLang="cs-CZ" sz="2000" dirty="0" smtClean="0"/>
              <a:t>února </a:t>
            </a:r>
            <a:r>
              <a:rPr lang="cs-CZ" altLang="cs-CZ" sz="2000" dirty="0" smtClean="0"/>
              <a:t>2018, </a:t>
            </a:r>
            <a:r>
              <a:rPr lang="cs-CZ" altLang="cs-CZ" sz="2000" dirty="0"/>
              <a:t>3</a:t>
            </a:r>
            <a:r>
              <a:rPr lang="cs-CZ" altLang="cs-CZ" sz="2000" dirty="0" smtClean="0"/>
              <a:t>. </a:t>
            </a:r>
            <a:r>
              <a:rPr lang="cs-CZ" altLang="cs-CZ" sz="2000" dirty="0" smtClean="0"/>
              <a:t>března </a:t>
            </a:r>
            <a:r>
              <a:rPr lang="cs-CZ" altLang="cs-CZ" sz="2000" dirty="0" smtClean="0"/>
              <a:t>2018,  29. března 2018, 28. </a:t>
            </a:r>
            <a:r>
              <a:rPr lang="cs-CZ" altLang="cs-CZ" sz="2000" dirty="0" smtClean="0"/>
              <a:t>dubna </a:t>
            </a:r>
            <a:r>
              <a:rPr lang="cs-CZ" altLang="cs-CZ" sz="2000" dirty="0" smtClean="0"/>
              <a:t>2018, 26. </a:t>
            </a:r>
            <a:r>
              <a:rPr lang="cs-CZ" altLang="cs-CZ" sz="2000" dirty="0" smtClean="0"/>
              <a:t>května </a:t>
            </a:r>
            <a:r>
              <a:rPr lang="cs-CZ" altLang="cs-CZ" sz="2000" dirty="0" smtClean="0"/>
              <a:t>2018</a:t>
            </a:r>
            <a:endParaRPr lang="cs-CZ" altLang="cs-CZ" sz="2000" dirty="0" smtClean="0"/>
          </a:p>
          <a:p>
            <a:endParaRPr lang="pl-PL" altLang="cs-CZ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Podání přihlášky</a:t>
            </a:r>
            <a:endParaRPr lang="cs-CZ" cap="all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Samostatná přihláška ke studiu na NF VŠE elektronicky na http://prihlasky.vse.cz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b="1" dirty="0" smtClean="0"/>
              <a:t>Termín doručení přihlášky:  </a:t>
            </a:r>
            <a:r>
              <a:rPr lang="cs-CZ" altLang="cs-CZ" b="1" dirty="0" smtClean="0"/>
              <a:t>30.4.2018</a:t>
            </a:r>
            <a:endParaRPr lang="cs-CZ" altLang="cs-CZ" baseline="30000" dirty="0" smtClean="0"/>
          </a:p>
          <a:p>
            <a:pPr eaLnBrk="1" hangingPunct="1"/>
            <a:r>
              <a:rPr lang="cs-CZ" altLang="cs-CZ" dirty="0" smtClean="0"/>
              <a:t>Poplatek za přijímací řízení: </a:t>
            </a:r>
            <a:r>
              <a:rPr lang="cs-CZ" altLang="cs-CZ" dirty="0" smtClean="0"/>
              <a:t>650</a:t>
            </a:r>
            <a:r>
              <a:rPr lang="cs-CZ" altLang="cs-CZ" dirty="0" smtClean="0"/>
              <a:t>,- Kč</a:t>
            </a:r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/>
            <a:endParaRPr lang="cs-CZ" altLang="cs-CZ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Podmínky přijetí</a:t>
            </a:r>
            <a:endParaRPr lang="cs-CZ" cap="all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827088" y="1989138"/>
            <a:ext cx="7777162" cy="4392612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Do 31.5. </a:t>
            </a:r>
            <a:r>
              <a:rPr lang="cs-CZ" altLang="cs-CZ" dirty="0" smtClean="0"/>
              <a:t>2018 </a:t>
            </a:r>
            <a:r>
              <a:rPr lang="cs-CZ" altLang="cs-CZ" dirty="0" smtClean="0"/>
              <a:t>absolvovat písemný test Obecných studijních předpokladů (OSP) u společnosti </a:t>
            </a:r>
            <a:r>
              <a:rPr lang="cs-CZ" altLang="cs-CZ" dirty="0" err="1" smtClean="0"/>
              <a:t>Scio</a:t>
            </a:r>
            <a:r>
              <a:rPr lang="cs-CZ" altLang="cs-CZ" dirty="0" smtClean="0"/>
              <a:t>, s.r.o.  </a:t>
            </a:r>
            <a:r>
              <a:rPr lang="cs-CZ" altLang="cs-CZ" b="1" dirty="0" smtClean="0">
                <a:solidFill>
                  <a:srgbClr val="41BBF1"/>
                </a:solidFill>
              </a:rPr>
              <a:t>www.scio.cz</a:t>
            </a:r>
          </a:p>
          <a:p>
            <a:pPr eaLnBrk="1" hangingPunct="1"/>
            <a:r>
              <a:rPr lang="cs-CZ" altLang="cs-CZ" dirty="0" smtClean="0"/>
              <a:t>Dosáhnout úplného středního nebo úplného středního odborného vzdělání </a:t>
            </a:r>
          </a:p>
          <a:p>
            <a:pPr eaLnBrk="1" hangingPunct="1"/>
            <a:r>
              <a:rPr lang="cs-CZ" altLang="cs-CZ" dirty="0" smtClean="0"/>
              <a:t>O přijetí rozhoduje tzv. přepočtený percentil</a:t>
            </a:r>
          </a:p>
          <a:p>
            <a:pPr eaLnBrk="1" hangingPunct="1"/>
            <a:endParaRPr lang="cs-CZ" altLang="cs-CZ" dirty="0" smtClean="0"/>
          </a:p>
          <a:p>
            <a:pPr>
              <a:buFontTx/>
              <a:buNone/>
            </a:pPr>
            <a:endParaRPr lang="cs-CZ" altLang="cs-CZ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Studium v zahraničí</a:t>
            </a:r>
            <a:endParaRPr lang="cs-CZ" cap="all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/>
            <a:r>
              <a:rPr lang="cs-CZ" altLang="cs-CZ" smtClean="0"/>
              <a:t>Pobyty organizované VŠE – </a:t>
            </a:r>
            <a:r>
              <a:rPr lang="cs-CZ" altLang="cs-CZ" b="1" smtClean="0">
                <a:solidFill>
                  <a:srgbClr val="41BBF1"/>
                </a:solidFill>
              </a:rPr>
              <a:t>Erasmus +</a:t>
            </a:r>
          </a:p>
          <a:p>
            <a:pPr marL="514350" indent="-514350" eaLnBrk="1" hangingPunct="1"/>
            <a:r>
              <a:rPr lang="cs-CZ" altLang="cs-CZ" smtClean="0"/>
              <a:t>Studijní programy na VŠE v anglickém jazyce spojené se studiem v zahraničí</a:t>
            </a:r>
            <a:endParaRPr lang="cs-CZ" altLang="cs-CZ" b="1" smtClean="0">
              <a:solidFill>
                <a:srgbClr val="41BBF1"/>
              </a:solidFill>
            </a:endParaRPr>
          </a:p>
          <a:p>
            <a:pPr marL="514350" indent="-514350" eaLnBrk="1" hangingPunct="1"/>
            <a:r>
              <a:rPr lang="cs-CZ" altLang="cs-CZ" smtClean="0"/>
              <a:t>Studium v zahraničí organizované jinými institucemi – Stipendijní pobyty </a:t>
            </a:r>
          </a:p>
          <a:p>
            <a:pPr marL="914400" lvl="1" indent="-514350" eaLnBrk="1" hangingPunct="1"/>
            <a:r>
              <a:rPr lang="cs-CZ" altLang="cs-CZ" b="1" smtClean="0">
                <a:solidFill>
                  <a:srgbClr val="41BBF1"/>
                </a:solidFill>
              </a:rPr>
              <a:t>J. W. Fulbright Commission – </a:t>
            </a:r>
            <a:r>
              <a:rPr lang="cs-CZ" altLang="cs-CZ" smtClean="0">
                <a:solidFill>
                  <a:srgbClr val="41BBF1"/>
                </a:solidFill>
              </a:rPr>
              <a:t>USA</a:t>
            </a:r>
          </a:p>
          <a:p>
            <a:pPr marL="914400" lvl="1" indent="-514350" eaLnBrk="1" hangingPunct="1"/>
            <a:r>
              <a:rPr lang="cs-CZ" altLang="cs-CZ" b="1" smtClean="0">
                <a:solidFill>
                  <a:srgbClr val="41BBF1"/>
                </a:solidFill>
              </a:rPr>
              <a:t>AIA a mezivládní kulturních dohody</a:t>
            </a:r>
            <a:endParaRPr lang="cs-CZ" altLang="cs-CZ" smtClean="0">
              <a:solidFill>
                <a:srgbClr val="41BBF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Soutěže a stipendia</a:t>
            </a:r>
            <a:endParaRPr lang="cs-CZ" cap="all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Soutěž o cenu děkana</a:t>
            </a:r>
          </a:p>
          <a:p>
            <a:pPr lvl="1"/>
            <a:r>
              <a:rPr lang="cs-CZ" altLang="cs-CZ" smtClean="0"/>
              <a:t>Vědecké studentů úsilí oceněné peněžitými cenami</a:t>
            </a:r>
          </a:p>
          <a:p>
            <a:r>
              <a:rPr lang="cs-CZ" altLang="cs-CZ" b="1" smtClean="0">
                <a:solidFill>
                  <a:srgbClr val="41BBF1"/>
                </a:solidFill>
              </a:rPr>
              <a:t>ESOP, Firemní a partnerské soutěže – Erste, Deloitte, KPMG, ASA…</a:t>
            </a:r>
          </a:p>
          <a:p>
            <a:r>
              <a:rPr lang="cs-CZ" altLang="cs-CZ" smtClean="0"/>
              <a:t>Prospěchové stipendium je přiznáno celkem 1 % nejlepších studentů NF VŠE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Sportovní aktivity</a:t>
            </a:r>
            <a:endParaRPr lang="cs-CZ" cap="all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dirty="0" smtClean="0"/>
              <a:t>Kurzy tělesné výchovy</a:t>
            </a:r>
          </a:p>
          <a:p>
            <a:pPr lvl="1" eaLnBrk="1" hangingPunct="1">
              <a:defRPr/>
            </a:pPr>
            <a:r>
              <a:rPr lang="cs-CZ" sz="2000" dirty="0" smtClean="0">
                <a:solidFill>
                  <a:srgbClr val="41BBF1"/>
                </a:solidFill>
              </a:rPr>
              <a:t>Aerobic, Basket, Soft, volejbal, šerm, tenis…</a:t>
            </a:r>
          </a:p>
          <a:p>
            <a:pPr eaLnBrk="1" hangingPunct="1">
              <a:defRPr/>
            </a:pPr>
            <a:r>
              <a:rPr lang="cs-CZ" dirty="0" smtClean="0"/>
              <a:t>VŠTJ Ekonom</a:t>
            </a:r>
          </a:p>
          <a:p>
            <a:pPr eaLnBrk="1" hangingPunct="1">
              <a:defRPr/>
            </a:pPr>
            <a:r>
              <a:rPr lang="cs-CZ" dirty="0" smtClean="0"/>
              <a:t>Letní a zimní výcvikové kurzy</a:t>
            </a:r>
          </a:p>
          <a:p>
            <a:pPr eaLnBrk="1" hangingPunct="1">
              <a:defRPr/>
            </a:pPr>
            <a:r>
              <a:rPr lang="cs-CZ" b="1" dirty="0" smtClean="0">
                <a:solidFill>
                  <a:srgbClr val="41BBF1"/>
                </a:solidFill>
              </a:rPr>
              <a:t>Squash</a:t>
            </a:r>
            <a:r>
              <a:rPr lang="cs-CZ" dirty="0" smtClean="0">
                <a:solidFill>
                  <a:srgbClr val="41BBF1"/>
                </a:solidFill>
              </a:rPr>
              <a:t> liga, </a:t>
            </a:r>
            <a:r>
              <a:rPr lang="cs-CZ" dirty="0" err="1" smtClean="0">
                <a:solidFill>
                  <a:srgbClr val="41BBF1"/>
                </a:solidFill>
              </a:rPr>
              <a:t>Bat</a:t>
            </a:r>
            <a:r>
              <a:rPr lang="cs-CZ" dirty="0" smtClean="0">
                <a:solidFill>
                  <a:srgbClr val="41BBF1"/>
                </a:solidFill>
              </a:rPr>
              <a:t> liga v </a:t>
            </a:r>
            <a:r>
              <a:rPr lang="cs-CZ" b="1" dirty="0">
                <a:solidFill>
                  <a:srgbClr val="41BBF1"/>
                </a:solidFill>
              </a:rPr>
              <a:t>b</a:t>
            </a:r>
            <a:r>
              <a:rPr lang="cs-CZ" b="1" dirty="0" smtClean="0">
                <a:solidFill>
                  <a:srgbClr val="41BBF1"/>
                </a:solidFill>
              </a:rPr>
              <a:t>admintonu</a:t>
            </a:r>
            <a:r>
              <a:rPr lang="cs-CZ" dirty="0" smtClean="0">
                <a:solidFill>
                  <a:srgbClr val="41BBF1"/>
                </a:solidFill>
              </a:rPr>
              <a:t>, Jarov liga v </a:t>
            </a:r>
            <a:r>
              <a:rPr lang="cs-CZ" b="1" dirty="0" smtClean="0">
                <a:solidFill>
                  <a:srgbClr val="41BBF1"/>
                </a:solidFill>
              </a:rPr>
              <a:t>malém fotbale</a:t>
            </a:r>
            <a:r>
              <a:rPr lang="cs-CZ" dirty="0" smtClean="0">
                <a:solidFill>
                  <a:srgbClr val="41BBF1"/>
                </a:solidFill>
              </a:rPr>
              <a:t>, Student </a:t>
            </a:r>
            <a:r>
              <a:rPr lang="cs-CZ" b="1" dirty="0" smtClean="0">
                <a:solidFill>
                  <a:srgbClr val="41BBF1"/>
                </a:solidFill>
              </a:rPr>
              <a:t>Golf</a:t>
            </a:r>
            <a:r>
              <a:rPr lang="cs-CZ" dirty="0" smtClean="0">
                <a:solidFill>
                  <a:srgbClr val="41BBF1"/>
                </a:solidFill>
              </a:rPr>
              <a:t>, SBOWL liga, </a:t>
            </a:r>
            <a:r>
              <a:rPr lang="cs-CZ" b="1" dirty="0" err="1" smtClean="0">
                <a:solidFill>
                  <a:srgbClr val="41BBF1"/>
                </a:solidFill>
              </a:rPr>
              <a:t>Beach</a:t>
            </a:r>
            <a:r>
              <a:rPr lang="cs-CZ" dirty="0" smtClean="0">
                <a:solidFill>
                  <a:srgbClr val="41BBF1"/>
                </a:solidFill>
              </a:rPr>
              <a:t> pohár, Vokovické </a:t>
            </a:r>
            <a:r>
              <a:rPr lang="cs-CZ" b="1" dirty="0" smtClean="0">
                <a:solidFill>
                  <a:srgbClr val="41BBF1"/>
                </a:solidFill>
              </a:rPr>
              <a:t>atletické</a:t>
            </a:r>
            <a:r>
              <a:rPr lang="cs-CZ" dirty="0" smtClean="0">
                <a:solidFill>
                  <a:srgbClr val="41BBF1"/>
                </a:solidFill>
              </a:rPr>
              <a:t> a míčové hry, </a:t>
            </a:r>
            <a:r>
              <a:rPr lang="cs-CZ" dirty="0" err="1" smtClean="0">
                <a:solidFill>
                  <a:srgbClr val="41BBF1"/>
                </a:solidFill>
              </a:rPr>
              <a:t>Třebešínský</a:t>
            </a:r>
            <a:r>
              <a:rPr lang="cs-CZ" dirty="0" smtClean="0">
                <a:solidFill>
                  <a:srgbClr val="41BBF1"/>
                </a:solidFill>
              </a:rPr>
              <a:t> </a:t>
            </a:r>
            <a:r>
              <a:rPr lang="cs-CZ" b="1" dirty="0" smtClean="0">
                <a:solidFill>
                  <a:srgbClr val="41BBF1"/>
                </a:solidFill>
              </a:rPr>
              <a:t>tenisový</a:t>
            </a:r>
            <a:r>
              <a:rPr lang="cs-CZ" dirty="0" smtClean="0">
                <a:solidFill>
                  <a:srgbClr val="41BBF1"/>
                </a:solidFill>
              </a:rPr>
              <a:t> talíř… </a:t>
            </a:r>
          </a:p>
          <a:p>
            <a:pPr algn="ctr" eaLnBrk="1" hangingPunct="1">
              <a:buFontTx/>
              <a:buNone/>
              <a:defRPr/>
            </a:pPr>
            <a:r>
              <a:rPr lang="cs-CZ" b="1" dirty="0" smtClean="0">
                <a:solidFill>
                  <a:srgbClr val="41BBF1"/>
                </a:solidFill>
              </a:rPr>
              <a:t>http://sport.vse.cz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Promoce</a:t>
            </a:r>
            <a:endParaRPr lang="cs-CZ" cap="all" dirty="0"/>
          </a:p>
        </p:txBody>
      </p:sp>
      <p:pic>
        <p:nvPicPr>
          <p:cNvPr id="25603" name="Picture 1028" descr="promo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988" y="2503488"/>
            <a:ext cx="5821362" cy="3878262"/>
          </a:xfrm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981075"/>
            <a:ext cx="7632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cap="all" dirty="0" smtClean="0"/>
              <a:t>Proč studovat na NF?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827088" y="2503488"/>
            <a:ext cx="7777162" cy="3949700"/>
          </a:xfrm>
        </p:spPr>
        <p:txBody>
          <a:bodyPr/>
          <a:lstStyle/>
          <a:p>
            <a:pPr eaLnBrk="1" hangingPunct="1"/>
            <a:r>
              <a:rPr lang="cs-CZ" altLang="cs-CZ" smtClean="0"/>
              <a:t>Uvedení do ekonomie a všeobecný přehled</a:t>
            </a:r>
            <a:endParaRPr lang="de-DE" altLang="cs-CZ" smtClean="0"/>
          </a:p>
          <a:p>
            <a:pPr eaLnBrk="1" hangingPunct="1"/>
            <a:r>
              <a:rPr lang="cs-CZ" altLang="cs-CZ" smtClean="0"/>
              <a:t>Zdokonalení analytického myšlení a schopnosti úsudku - </a:t>
            </a:r>
            <a:r>
              <a:rPr lang="cs-CZ" altLang="cs-CZ" b="1" smtClean="0"/>
              <a:t>	</a:t>
            </a:r>
            <a:r>
              <a:rPr lang="cs-CZ" altLang="cs-CZ" b="1" smtClean="0">
                <a:solidFill>
                  <a:srgbClr val="41BBF1"/>
                </a:solidFill>
              </a:rPr>
              <a:t>dobré uplatnění v praxi</a:t>
            </a:r>
          </a:p>
          <a:p>
            <a:pPr eaLnBrk="1" hangingPunct="1"/>
            <a:r>
              <a:rPr lang="cs-CZ" altLang="cs-CZ" smtClean="0"/>
              <a:t>Výuka v anglickém jazyce a to zejména v odborné ekonomii  - 	</a:t>
            </a:r>
            <a:r>
              <a:rPr lang="cs-CZ" altLang="cs-CZ" b="1" smtClean="0">
                <a:solidFill>
                  <a:srgbClr val="41BBF1"/>
                </a:solidFill>
              </a:rPr>
              <a:t>dobré uplatnění v praxi</a:t>
            </a:r>
          </a:p>
          <a:p>
            <a:pPr eaLnBrk="1" hangingPunct="1"/>
            <a:r>
              <a:rPr lang="cs-CZ" altLang="cs-CZ" smtClean="0"/>
              <a:t>Příjemný a zajímavý studentský život</a:t>
            </a:r>
          </a:p>
          <a:p>
            <a:pPr eaLnBrk="1" hangingPunct="1"/>
            <a:r>
              <a:rPr lang="cs-CZ" altLang="cs-CZ" smtClean="0"/>
              <a:t>Možnost zapojit se aktivně do života na fakultě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cap="all" dirty="0" smtClean="0"/>
              <a:t>Den otevřených dveří </a:t>
            </a:r>
            <a:r>
              <a:rPr lang="cs-CZ" cap="all" dirty="0" err="1" smtClean="0"/>
              <a:t>Nf</a:t>
            </a:r>
            <a:r>
              <a:rPr lang="cs-CZ" cap="all" dirty="0" smtClean="0"/>
              <a:t> vše v </a:t>
            </a:r>
            <a:r>
              <a:rPr lang="cs-CZ" cap="all" dirty="0" err="1" smtClean="0"/>
              <a:t>praze</a:t>
            </a:r>
            <a:endParaRPr lang="cs-CZ" cap="all" dirty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6</a:t>
            </a:r>
            <a:r>
              <a:rPr lang="cs-CZ" altLang="cs-CZ" dirty="0" smtClean="0"/>
              <a:t>. </a:t>
            </a:r>
            <a:r>
              <a:rPr lang="cs-CZ" altLang="cs-CZ" dirty="0" smtClean="0"/>
              <a:t>ledna </a:t>
            </a:r>
            <a:r>
              <a:rPr lang="cs-CZ" altLang="cs-CZ" dirty="0" smtClean="0"/>
              <a:t>2018 </a:t>
            </a:r>
            <a:r>
              <a:rPr lang="cs-CZ" altLang="cs-CZ" dirty="0" smtClean="0"/>
              <a:t>v 10:00 hod.</a:t>
            </a:r>
          </a:p>
          <a:p>
            <a:r>
              <a:rPr lang="cs-CZ" altLang="cs-CZ" sz="2400" dirty="0" smtClean="0"/>
              <a:t>Vencovského aula, W. Churchilla 4, 130 67 Praha 3</a:t>
            </a:r>
            <a:endParaRPr lang="cs-CZ" altLang="cs-CZ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3844925" cy="2447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3744913" cy="24336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208915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/>
              <a:t>Děkuji za pozornost</a:t>
            </a:r>
          </a:p>
        </p:txBody>
      </p:sp>
      <p:sp>
        <p:nvSpPr>
          <p:cNvPr id="27652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4400" b="1" smtClean="0">
                <a:solidFill>
                  <a:srgbClr val="41BBF1"/>
                </a:solidFill>
              </a:rPr>
              <a:t>Otázky a odpovědi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VŠE V PRAZE</a:t>
            </a:r>
            <a:endParaRPr lang="de-DE" altLang="cs-CZ" smtClean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cs-CZ" smtClean="0"/>
              <a:t>Fakulta financí a účetnictví (FFÚ)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cs-CZ" smtClean="0"/>
              <a:t>Fakulta mezinárodních vztahů (FMV)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cs-CZ" smtClean="0"/>
              <a:t>Fakulta podnikohospodářská (FPH)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cs-CZ" smtClean="0"/>
              <a:t>Fakulta informatiky a statistiky (FIS)</a:t>
            </a:r>
          </a:p>
          <a:p>
            <a:pPr marL="514350" indent="-514350" eaLnBrk="1" hangingPunct="1">
              <a:lnSpc>
                <a:spcPct val="250000"/>
              </a:lnSpc>
              <a:buFontTx/>
              <a:buAutoNum type="arabicPeriod"/>
              <a:defRPr/>
            </a:pPr>
            <a:r>
              <a:rPr lang="cs-CZ" b="1" u="sng" smtClean="0"/>
              <a:t>Národohospodářská fakulta</a:t>
            </a:r>
            <a:r>
              <a:rPr lang="cs-CZ" b="1" smtClean="0"/>
              <a:t>   </a:t>
            </a:r>
            <a:r>
              <a:rPr lang="cs-CZ" b="1" smtClean="0">
                <a:solidFill>
                  <a:srgbClr val="41BBF1"/>
                </a:solidFill>
              </a:rPr>
              <a:t>NF VŠE</a:t>
            </a:r>
          </a:p>
          <a:p>
            <a:pPr marL="514350" indent="-514350" eaLnBrk="1" hangingPunct="1">
              <a:lnSpc>
                <a:spcPct val="250000"/>
              </a:lnSpc>
              <a:buFontTx/>
              <a:buAutoNum type="arabicPeriod"/>
              <a:defRPr/>
            </a:pPr>
            <a:r>
              <a:rPr lang="cs-CZ" smtClean="0"/>
              <a:t>Fakulta managementu (FM </a:t>
            </a:r>
            <a:r>
              <a:rPr lang="cs-CZ" sz="2400" smtClean="0"/>
              <a:t>Jindřichův Hradec</a:t>
            </a:r>
            <a:r>
              <a:rPr lang="cs-CZ" smtClean="0"/>
              <a:t>)</a:t>
            </a:r>
          </a:p>
          <a:p>
            <a:pPr marL="514350" indent="-514350" eaLnBrk="1" hangingPunct="1">
              <a:defRPr/>
            </a:pPr>
            <a:endParaRPr lang="de-DE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cap="all" dirty="0" smtClean="0"/>
              <a:t>Národohospodářská fakulta</a:t>
            </a:r>
            <a:endParaRPr lang="de-DE" cap="all" dirty="0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088" y="2503488"/>
            <a:ext cx="7632700" cy="38782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Bakalářské obory</a:t>
            </a:r>
          </a:p>
          <a:p>
            <a:pPr marL="971550" lvl="1" indent="-514350" eaLnBrk="1" hangingPunct="1">
              <a:lnSpc>
                <a:spcPct val="200000"/>
              </a:lnSpc>
              <a:buClr>
                <a:srgbClr val="41BBF1"/>
              </a:buClr>
              <a:buFontTx/>
              <a:buAutoNum type="romanUcPeriod"/>
            </a:pPr>
            <a:r>
              <a:rPr lang="cs-CZ" altLang="cs-CZ" sz="3200" smtClean="0"/>
              <a:t>Ekonomie</a:t>
            </a:r>
          </a:p>
          <a:p>
            <a:pPr marL="971550" lvl="1" indent="-514350" eaLnBrk="1" hangingPunct="1">
              <a:lnSpc>
                <a:spcPct val="200000"/>
              </a:lnSpc>
              <a:buClr>
                <a:srgbClr val="41BBF1"/>
              </a:buClr>
              <a:buFontTx/>
              <a:buAutoNum type="romanUcPeriod"/>
            </a:pPr>
            <a:r>
              <a:rPr lang="cs-CZ" altLang="cs-CZ" sz="3200" smtClean="0"/>
              <a:t>Národní hospodářství</a:t>
            </a:r>
          </a:p>
          <a:p>
            <a:pPr marL="971550" lvl="1" indent="-514350" eaLnBrk="1" hangingPunct="1">
              <a:lnSpc>
                <a:spcPct val="200000"/>
              </a:lnSpc>
              <a:buClr>
                <a:srgbClr val="41BBF1"/>
              </a:buClr>
              <a:buFontTx/>
              <a:buAutoNum type="romanUcPeriod"/>
            </a:pPr>
            <a:r>
              <a:rPr lang="cs-CZ" altLang="cs-CZ" sz="3200" smtClean="0"/>
              <a:t>Veřejná správa a regionální rozvoj</a:t>
            </a:r>
          </a:p>
          <a:p>
            <a:pPr eaLnBrk="1" hangingPunct="1"/>
            <a:endParaRPr lang="de-DE" altLang="cs-CZ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I. EKONOMIE</a:t>
            </a:r>
            <a:endParaRPr lang="de-DE" altLang="cs-CZ" sz="40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750" y="2503488"/>
            <a:ext cx="4464050" cy="3878262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Zaměření</a:t>
            </a:r>
          </a:p>
          <a:p>
            <a:pPr indent="0" eaLnBrk="1" hangingPunct="1">
              <a:buFontTx/>
              <a:buNone/>
              <a:defRPr/>
            </a:pPr>
            <a:endParaRPr lang="cs-CZ" sz="2400" dirty="0" smtClean="0"/>
          </a:p>
          <a:p>
            <a:pPr indent="0" eaLnBrk="1" hangingPunct="1">
              <a:buFontTx/>
              <a:buNone/>
              <a:defRPr/>
            </a:pPr>
            <a:r>
              <a:rPr lang="cs-CZ" sz="2400" dirty="0" smtClean="0"/>
              <a:t>Příprava odborníků v ekonomických, právních a dalších společenskovědních disciplín, s důrazem na mezinárodněpolitické aspekty a s praktickou znalostí anglického jazyka.</a:t>
            </a:r>
            <a:endParaRPr lang="cs-CZ" sz="2400" b="1" dirty="0" smtClean="0"/>
          </a:p>
          <a:p>
            <a:pPr eaLnBrk="1" hangingPunct="1">
              <a:defRPr/>
            </a:pPr>
            <a:endParaRPr lang="de-DE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8263" y="2503488"/>
            <a:ext cx="3600450" cy="3878262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Uplatnění</a:t>
            </a:r>
          </a:p>
          <a:p>
            <a:pPr indent="0" eaLnBrk="1" hangingPunct="1">
              <a:buFontTx/>
              <a:buNone/>
              <a:defRPr/>
            </a:pPr>
            <a:endParaRPr lang="cs-CZ" sz="2400" dirty="0" smtClean="0"/>
          </a:p>
          <a:p>
            <a:pPr indent="0" eaLnBrk="1" hangingPunct="1">
              <a:buFontTx/>
              <a:buNone/>
              <a:defRPr/>
            </a:pPr>
            <a:r>
              <a:rPr lang="cs-CZ" sz="2400" dirty="0" smtClean="0"/>
              <a:t>V ekonomických a analytických sekcích firem, bank a dalších institucí v soukromém i veřejném sektoru u nás i v zahraničí.</a:t>
            </a:r>
            <a:endParaRPr lang="de-DE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981075"/>
            <a:ext cx="7777162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cap="all" dirty="0" smtClean="0"/>
              <a:t>II. Národní hospodářství</a:t>
            </a:r>
            <a:endParaRPr lang="de-DE" sz="4000" cap="all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188" y="2492375"/>
            <a:ext cx="3455987" cy="387826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Zaměření</a:t>
            </a:r>
          </a:p>
          <a:p>
            <a:pPr indent="0" eaLnBrk="1" hangingPunct="1">
              <a:buFontTx/>
              <a:buNone/>
              <a:defRPr/>
            </a:pPr>
            <a:endParaRPr lang="cs-CZ" sz="2400" dirty="0" smtClean="0"/>
          </a:p>
          <a:p>
            <a:pPr indent="0" eaLnBrk="1" hangingPunct="1">
              <a:buFontTx/>
              <a:buNone/>
              <a:defRPr/>
            </a:pPr>
            <a:r>
              <a:rPr lang="cs-CZ" sz="2400" dirty="0" smtClean="0"/>
              <a:t>Aplikovaná ekonomie především v oblasti hospodářské  a sociální politiky, ekonomické principy fungování veřejných institucí.</a:t>
            </a:r>
            <a:endParaRPr lang="de-DE" sz="24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40200" y="2503488"/>
            <a:ext cx="4752975" cy="3878262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Uplatnění</a:t>
            </a:r>
          </a:p>
          <a:p>
            <a:pPr eaLnBrk="1" hangingPunct="1">
              <a:defRPr/>
            </a:pPr>
            <a:endParaRPr lang="cs-CZ" sz="2400" dirty="0" smtClean="0"/>
          </a:p>
          <a:p>
            <a:pPr indent="0" eaLnBrk="1" hangingPunct="1">
              <a:buFontTx/>
              <a:buNone/>
              <a:defRPr/>
            </a:pPr>
            <a:r>
              <a:rPr lang="cs-CZ" sz="2400" dirty="0" smtClean="0"/>
              <a:t>V ekonomických sekcích firem, bank, pojišťoven a spořitelen, ve veřejné a státní správě, například ministerstva, obecní a městské úřady, orgánech ochrany životního prostředí a v úřadech sociálního zabezpečení</a:t>
            </a:r>
            <a:endParaRPr lang="de-DE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cap="all" dirty="0" smtClean="0"/>
              <a:t>III. Veřejná správa </a:t>
            </a:r>
            <a:br>
              <a:rPr lang="cs-CZ" sz="4000" cap="all" dirty="0" smtClean="0"/>
            </a:br>
            <a:r>
              <a:rPr lang="cs-CZ" sz="4000" cap="all" dirty="0" smtClean="0"/>
              <a:t>a regionální rozvoj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288" y="2503488"/>
            <a:ext cx="4321175" cy="3878262"/>
          </a:xfr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lang="cs-CZ" b="1" dirty="0" smtClean="0"/>
              <a:t>Zaměření </a:t>
            </a:r>
          </a:p>
          <a:p>
            <a:pPr indent="0" eaLnBrk="1" hangingPunct="1">
              <a:spcBef>
                <a:spcPts val="900"/>
              </a:spcBef>
              <a:buFontTx/>
              <a:buNone/>
              <a:defRPr/>
            </a:pPr>
            <a:endParaRPr lang="cs-CZ" sz="2400" dirty="0" smtClean="0"/>
          </a:p>
          <a:p>
            <a:pPr indent="0" eaLnBrk="1" hangingPunct="1">
              <a:spcBef>
                <a:spcPts val="500"/>
              </a:spcBef>
              <a:buFontTx/>
              <a:buNone/>
              <a:defRPr/>
            </a:pPr>
            <a:r>
              <a:rPr lang="cs-CZ" sz="2400" dirty="0" smtClean="0"/>
              <a:t>Právní věda včetně správního práva, státovědy, základy ústavního práva, socioekonomická a správní geografie, regionální a municipální ekonomika</a:t>
            </a:r>
            <a:r>
              <a:rPr lang="cs-CZ" sz="2400" smtClean="0"/>
              <a:t>,  </a:t>
            </a:r>
            <a:r>
              <a:rPr lang="cs-CZ" sz="2400" dirty="0" smtClean="0"/>
              <a:t>aplikovaná ekonomie.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0" y="2503488"/>
            <a:ext cx="4248150" cy="3878262"/>
          </a:xfr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lang="cs-CZ" b="1" dirty="0" smtClean="0"/>
              <a:t>Uplatnění </a:t>
            </a:r>
          </a:p>
          <a:p>
            <a:pPr indent="0" eaLnBrk="1" hangingPunct="1">
              <a:lnSpc>
                <a:spcPct val="90000"/>
              </a:lnSpc>
              <a:spcBef>
                <a:spcPts val="900"/>
              </a:spcBef>
              <a:buFont typeface="Wingdings" pitchFamily="2" charset="2"/>
              <a:buNone/>
              <a:defRPr/>
            </a:pPr>
            <a:endParaRPr lang="cs-CZ" sz="2400" dirty="0" smtClean="0"/>
          </a:p>
          <a:p>
            <a:pPr indent="0" eaLnBrk="1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/>
            </a:pPr>
            <a:r>
              <a:rPr lang="cs-CZ" sz="2400" dirty="0" smtClean="0"/>
              <a:t>Ve všech oblastech a na všech úrovních veřejné správy, ve státních institucích i v soukromém sektoru, kde je podstatná znalost prostorových vztahů a procesů; ve sféře mezinárodních organizací, zejména v Evropské unii.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cap="all" dirty="0" smtClean="0"/>
              <a:t>Cizí jazyky</a:t>
            </a:r>
            <a:endParaRPr lang="de-DE" cap="all" dirty="0" smtClean="0"/>
          </a:p>
        </p:txBody>
      </p:sp>
      <p:sp>
        <p:nvSpPr>
          <p:cNvPr id="14339" name="Zástupný symbol pro obsah 5"/>
          <p:cNvSpPr>
            <a:spLocks noGrp="1"/>
          </p:cNvSpPr>
          <p:nvPr>
            <p:ph idx="1"/>
          </p:nvPr>
        </p:nvSpPr>
        <p:spPr>
          <a:xfrm>
            <a:off x="827088" y="2492375"/>
            <a:ext cx="7777162" cy="3889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>
                <a:solidFill>
                  <a:srgbClr val="41BBF1"/>
                </a:solidFill>
              </a:rPr>
              <a:t>Možnosti studia na fakultě</a:t>
            </a:r>
          </a:p>
          <a:p>
            <a:pPr eaLnBrk="1" hangingPunct="1">
              <a:lnSpc>
                <a:spcPts val="3563"/>
              </a:lnSpc>
              <a:spcBef>
                <a:spcPts val="1200"/>
              </a:spcBef>
            </a:pPr>
            <a:endParaRPr lang="cs-CZ" altLang="cs-CZ" sz="2400" smtClean="0"/>
          </a:p>
          <a:p>
            <a:pPr eaLnBrk="1" hangingPunct="1">
              <a:lnSpc>
                <a:spcPts val="3563"/>
              </a:lnSpc>
              <a:spcBef>
                <a:spcPts val="1200"/>
              </a:spcBef>
            </a:pPr>
            <a:r>
              <a:rPr lang="cs-CZ" altLang="cs-CZ" sz="2400" smtClean="0"/>
              <a:t>Výuka angličtiny a jiných světových jazyků dle volby</a:t>
            </a:r>
          </a:p>
          <a:p>
            <a:pPr eaLnBrk="1" hangingPunct="1">
              <a:lnSpc>
                <a:spcPts val="3563"/>
              </a:lnSpc>
            </a:pPr>
            <a:r>
              <a:rPr lang="cs-CZ" altLang="cs-CZ" sz="2400" smtClean="0"/>
              <a:t>Část odborných předmětů vyučována v angličtině</a:t>
            </a:r>
          </a:p>
          <a:p>
            <a:pPr eaLnBrk="1" hangingPunct="1">
              <a:lnSpc>
                <a:spcPts val="3563"/>
              </a:lnSpc>
            </a:pPr>
            <a:r>
              <a:rPr lang="cs-CZ" altLang="cs-CZ" sz="2400" smtClean="0"/>
              <a:t>Kurzy zahraničních  hostujících profesorů vedené v angličtině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cap="all" dirty="0" smtClean="0"/>
              <a:t>Osobnosti působící na Fakultě</a:t>
            </a:r>
            <a:endParaRPr lang="de-DE" cap="all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000" b="1" smtClean="0">
                <a:solidFill>
                  <a:srgbClr val="41BBF1"/>
                </a:solidFill>
              </a:rPr>
              <a:t>     Pavel </a:t>
            </a:r>
            <a:r>
              <a:rPr lang="cs-CZ" sz="2000" b="1" err="1" smtClean="0">
                <a:solidFill>
                  <a:srgbClr val="41BBF1"/>
                </a:solidFill>
              </a:rPr>
              <a:t>Řežábek</a:t>
            </a:r>
            <a:r>
              <a:rPr lang="cs-CZ" sz="2000" b="1" smtClean="0">
                <a:solidFill>
                  <a:srgbClr val="41BBF1"/>
                </a:solidFill>
              </a:rPr>
              <a:t>, Václav Klaus, Dušan </a:t>
            </a:r>
            <a:r>
              <a:rPr lang="cs-CZ" sz="2000" b="1" dirty="0" smtClean="0">
                <a:solidFill>
                  <a:srgbClr val="41BBF1"/>
                </a:solidFill>
              </a:rPr>
              <a:t>Tříska</a:t>
            </a:r>
            <a:r>
              <a:rPr lang="cs-CZ" sz="2000" b="1" smtClean="0">
                <a:solidFill>
                  <a:srgbClr val="41BBF1"/>
                </a:solidFill>
              </a:rPr>
              <a:t>, Kamil Janáček, Robert Holman, Karel Dyba a další</a:t>
            </a:r>
            <a:r>
              <a:rPr lang="cs-CZ" sz="2000" smtClean="0">
                <a:solidFill>
                  <a:srgbClr val="41BBF1"/>
                </a:solidFill>
              </a:rPr>
              <a:t>, </a:t>
            </a:r>
            <a:endParaRPr lang="cs-CZ" sz="2000" b="1" dirty="0" smtClean="0">
              <a:solidFill>
                <a:srgbClr val="41BBF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b="1" dirty="0" smtClean="0"/>
              <a:t>Miroslav Ševčík, </a:t>
            </a:r>
            <a:r>
              <a:rPr lang="cs-CZ" sz="2400" dirty="0" smtClean="0"/>
              <a:t>děkan fakulty,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vedoucí Katedry hospodářské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a sociální politiky</a:t>
            </a:r>
            <a:endParaRPr lang="cs-CZ" sz="24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de-DE" sz="2400" dirty="0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73463"/>
            <a:ext cx="1400175" cy="2087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ovéPole 6"/>
          <p:cNvSpPr txBox="1">
            <a:spLocks noChangeArrowheads="1"/>
          </p:cNvSpPr>
          <p:nvPr/>
        </p:nvSpPr>
        <p:spPr bwMode="auto">
          <a:xfrm>
            <a:off x="6804025" y="573246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Miroslav Ševčík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oha_bezna_stranka">
  <a:themeElements>
    <a:clrScheme name="Predloha_bezna_strank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redloha_bezna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ha_bezna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_bezna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_bezna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_bezna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_bezna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_bezna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_bezna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_bezna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_bezna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_bezna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_bezna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_bezna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nitrni_stranka">
  <a:themeElements>
    <a:clrScheme name="vnitrni_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itrni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nitrni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ulni stranka">
  <a:themeElements>
    <a:clrScheme name="Titulni 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ni 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ulni 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635</Words>
  <Application>Microsoft Office PowerPoint</Application>
  <PresentationFormat>Předvádění na obrazovce (4:3)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Wingdings</vt:lpstr>
      <vt:lpstr>Predloha_bezna_stranka</vt:lpstr>
      <vt:lpstr>vnitrni_stranka</vt:lpstr>
      <vt:lpstr>Titulni stranka</vt:lpstr>
      <vt:lpstr>Možnosti studia na  NF VŠE v Praze</vt:lpstr>
      <vt:lpstr>Proč studovat na NF?</vt:lpstr>
      <vt:lpstr>VŠE V PRAZE</vt:lpstr>
      <vt:lpstr>Národohospodářská fakulta</vt:lpstr>
      <vt:lpstr>I. EKONOMIE</vt:lpstr>
      <vt:lpstr>II. Národní hospodářství</vt:lpstr>
      <vt:lpstr>III. Veřejná správa  a regionální rozvoj</vt:lpstr>
      <vt:lpstr>Cizí jazyky</vt:lpstr>
      <vt:lpstr>Osobnosti působící na Fakultě</vt:lpstr>
      <vt:lpstr>Osobnosti působící na Fakultě</vt:lpstr>
      <vt:lpstr>Prezident a jeho studenti</vt:lpstr>
      <vt:lpstr>Přihláška  studium na NF</vt:lpstr>
      <vt:lpstr>Přijímací zkoušky</vt:lpstr>
      <vt:lpstr>Podání přihlášky</vt:lpstr>
      <vt:lpstr>Podmínky přijetí</vt:lpstr>
      <vt:lpstr>Studium v zahraničí</vt:lpstr>
      <vt:lpstr>Soutěže a stipendia</vt:lpstr>
      <vt:lpstr>Sportovní aktivity</vt:lpstr>
      <vt:lpstr>Promoce</vt:lpstr>
      <vt:lpstr>Den otevřených dveří Nf vše v praze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</dc:creator>
  <cp:lastModifiedBy>chytil</cp:lastModifiedBy>
  <cp:revision>63</cp:revision>
  <dcterms:created xsi:type="dcterms:W3CDTF">2008-08-24T19:35:02Z</dcterms:created>
  <dcterms:modified xsi:type="dcterms:W3CDTF">2017-10-16T09:15:51Z</dcterms:modified>
</cp:coreProperties>
</file>