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embeddedFontLst>
    <p:embeddedFont>
      <p:font typeface="Century Schoolbook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enturySchoolbook-bold.fntdata"/><Relationship Id="rId30" Type="http://schemas.openxmlformats.org/officeDocument/2006/relationships/font" Target="fonts/CenturySchoolbook-regular.fntdata"/><Relationship Id="rId11" Type="http://schemas.openxmlformats.org/officeDocument/2006/relationships/slide" Target="slides/slide6.xml"/><Relationship Id="rId33" Type="http://schemas.openxmlformats.org/officeDocument/2006/relationships/font" Target="fonts/CenturySchoolbook-boldItalic.fntdata"/><Relationship Id="rId10" Type="http://schemas.openxmlformats.org/officeDocument/2006/relationships/slide" Target="slides/slide5.xml"/><Relationship Id="rId32" Type="http://schemas.openxmlformats.org/officeDocument/2006/relationships/font" Target="fonts/CenturySchoolbook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Studenti v anglicky vyučovaných programech jsou soustředěni do kampusu Žižkov (výhody – propojené budovy, blízko centra, hlavní kampus, dojezdová vzdálenost od kolejí: 15-20min)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Jindřichův Hradec – pouze Fakulta managementu (nemá anglicky vyučované obory)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Jižní město – spíše pro první ročníky česky vyučovaných bakalářů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Jedná se o nejnovější a nejmodernější budovu VŠE. Do této budovy a do zrekonstruovaného 4. patra Nové budovy se soustředí výuka anglicky vyučovaných oborů. Zároveň se v této budově odehrává Orientation Week pro nově přijíždějící zahraniční studenty (probíhá týden před začátkem semestru, studenti se registrují do svých programů, seznamují se s areálem školy, se spolužáky a s koordinátory, mohou se zúčastnit Team Game – hra, která studentům atraktivní cestou představí kampus).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9" name="Google Shape;79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9" Type="http://schemas.openxmlformats.org/officeDocument/2006/relationships/image" Target="../media/image53.png"/><Relationship Id="rId5" Type="http://schemas.openxmlformats.org/officeDocument/2006/relationships/image" Target="../media/image28.jpg"/><Relationship Id="rId6" Type="http://schemas.openxmlformats.org/officeDocument/2006/relationships/image" Target="../media/image20.jpg"/><Relationship Id="rId7" Type="http://schemas.openxmlformats.org/officeDocument/2006/relationships/image" Target="../media/image24.jpg"/><Relationship Id="rId8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image" Target="../media/image31.png"/><Relationship Id="rId5" Type="http://schemas.openxmlformats.org/officeDocument/2006/relationships/image" Target="../media/image37.jpg"/><Relationship Id="rId6" Type="http://schemas.openxmlformats.org/officeDocument/2006/relationships/image" Target="../media/image35.jpg"/><Relationship Id="rId7" Type="http://schemas.openxmlformats.org/officeDocument/2006/relationships/image" Target="../media/image32.jpg"/><Relationship Id="rId8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5" Type="http://schemas.openxmlformats.org/officeDocument/2006/relationships/image" Target="../media/image42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prihlasky.vse.cz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9.png"/><Relationship Id="rId5" Type="http://schemas.openxmlformats.org/officeDocument/2006/relationships/image" Target="../media/image44.png"/><Relationship Id="rId6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6.png"/><Relationship Id="rId8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hyperlink" Target="http://www.soc.cz/temata-praci/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0.jpg"/><Relationship Id="rId10" Type="http://schemas.openxmlformats.org/officeDocument/2006/relationships/image" Target="../media/image1.png"/><Relationship Id="rId9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13.jpg"/><Relationship Id="rId7" Type="http://schemas.openxmlformats.org/officeDocument/2006/relationships/image" Target="../media/image4.jpg"/><Relationship Id="rId8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Relationship Id="rId7" Type="http://schemas.openxmlformats.org/officeDocument/2006/relationships/image" Target="../media/image16.jp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/>
          <p:nvPr/>
        </p:nvSpPr>
        <p:spPr>
          <a:xfrm flipH="1" rot="10800000">
            <a:off x="0" y="-478"/>
            <a:ext cx="6754318" cy="6858478"/>
          </a:xfrm>
          <a:custGeom>
            <a:rect b="b" l="l" r="r" t="t"/>
            <a:pathLst>
              <a:path extrusionOk="0" h="6858478" w="675431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6"/>
          <p:cNvSpPr/>
          <p:nvPr/>
        </p:nvSpPr>
        <p:spPr>
          <a:xfrm flipH="1" rot="10800000">
            <a:off x="1" y="-478"/>
            <a:ext cx="5953780" cy="6858478"/>
          </a:xfrm>
          <a:custGeom>
            <a:rect b="b" l="l" r="r" t="t"/>
            <a:pathLst>
              <a:path extrusionOk="0" h="6858478" w="5953780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>
            <p:ph type="ctrTitle"/>
          </p:nvPr>
        </p:nvSpPr>
        <p:spPr>
          <a:xfrm>
            <a:off x="804672" y="338328"/>
            <a:ext cx="3877056" cy="224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lang="cs-CZ" sz="3800"/>
              <a:t>Možnosti studia na </a:t>
            </a:r>
            <a:br>
              <a:rPr lang="cs-CZ" sz="3800"/>
            </a:br>
            <a:r>
              <a:rPr lang="cs-CZ" sz="3800"/>
              <a:t>NF VŠE v Praze</a:t>
            </a:r>
            <a:br>
              <a:rPr lang="cs-CZ" sz="3800"/>
            </a:br>
            <a:r>
              <a:rPr lang="cs-CZ" sz="3800"/>
              <a:t>2025/2026</a:t>
            </a:r>
            <a:endParaRPr sz="3800"/>
          </a:p>
        </p:txBody>
      </p:sp>
      <p:pic>
        <p:nvPicPr>
          <p:cNvPr descr="Icon  Description automatically generated with medium confidence"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3141" y="187996"/>
            <a:ext cx="3240765" cy="324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1749" y="3676929"/>
            <a:ext cx="2767325" cy="305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5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dk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0" y="0"/>
            <a:ext cx="3284331" cy="68580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5"/>
          <p:cNvSpPr txBox="1"/>
          <p:nvPr>
            <p:ph type="title"/>
          </p:nvPr>
        </p:nvSpPr>
        <p:spPr>
          <a:xfrm>
            <a:off x="804672" y="640080"/>
            <a:ext cx="328269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>
                <a:solidFill>
                  <a:schemeClr val="lt1"/>
                </a:solidFill>
              </a:rPr>
              <a:t>Možnosti studia cizích jazyků na NF</a:t>
            </a:r>
            <a:endParaRPr/>
          </a:p>
        </p:txBody>
      </p:sp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5358384" y="640081"/>
            <a:ext cx="6024654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Výuka angličtiny a jiných světových jazyků dle volby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Část odborných předmětů vyučována v angličtině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Kurzy zahraničních  hostujících profesorů vedené v angličtině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62" name="Google Shape;26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63" name="Google Shape;2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9460" y="0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>
            <p:ph type="title"/>
          </p:nvPr>
        </p:nvSpPr>
        <p:spPr>
          <a:xfrm>
            <a:off x="508701" y="-4"/>
            <a:ext cx="46779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cs-CZ" sz="3600" cap="none"/>
              <a:t>VÝZNAMNÍ ABSOLVENTI</a:t>
            </a:r>
            <a:endParaRPr b="1" sz="3600" cap="none"/>
          </a:p>
        </p:txBody>
      </p:sp>
      <p:sp>
        <p:nvSpPr>
          <p:cNvPr id="269" name="Google Shape;269;p26"/>
          <p:cNvSpPr txBox="1"/>
          <p:nvPr>
            <p:ph idx="1" type="body"/>
          </p:nvPr>
        </p:nvSpPr>
        <p:spPr>
          <a:xfrm>
            <a:off x="168628" y="1130641"/>
            <a:ext cx="62019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Ing. et Ing. Jan Skopeček, Ph.D. (poslanec parlamentu ČR)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doc. Ing. Pavel Řežábek, Ph.D. (bývalý člen bankovní rady)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Ing. Markéta Šichtářová (ředitelka Next Finance s.r.o.)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Ing. Vladimír Pikora, Ph.D. (hlavní ekonom Next finance s.r.o.)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Ing. Štěpán Křeček (hlavní ekonom BH Securities, a.s.)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PhDr. Lukáš Kovanda, Ph.D. (hlavní ekonom Trinity Bank)</a:t>
            </a:r>
            <a:endParaRPr sz="1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Prof. Ing. Martin Pělucha, Ph.D. (garant doktorského studijního programu regionální rozvoj)</a:t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270" name="Google Shape;2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14" y="112026"/>
            <a:ext cx="1897693" cy="1897693"/>
          </a:xfrm>
          <a:custGeom>
            <a:rect b="b" l="l" r="r" t="t"/>
            <a:pathLst>
              <a:path extrusionOk="0" h="1956816" w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3085" y="1958352"/>
            <a:ext cx="2379843" cy="2379843"/>
          </a:xfrm>
          <a:custGeom>
            <a:rect b="b" l="l" r="r" t="t"/>
            <a:pathLst>
              <a:path extrusionOk="0" h="2834640" w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2928" y="2"/>
            <a:ext cx="3049072" cy="2969535"/>
          </a:xfrm>
          <a:custGeom>
            <a:rect b="b" l="l" r="r" t="t"/>
            <a:pathLst>
              <a:path extrusionOk="0" h="3281569" w="3913376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erson in a suit and tie  Description automatically generated with medium confidence" id="273" name="Google Shape;273;p26"/>
          <p:cNvPicPr preferRelativeResize="0"/>
          <p:nvPr/>
        </p:nvPicPr>
        <p:blipFill rotWithShape="1">
          <a:blip r:embed="rId6">
            <a:alphaModFix/>
          </a:blip>
          <a:srcRect b="6" l="9927" r="5183" t="0"/>
          <a:stretch/>
        </p:blipFill>
        <p:spPr>
          <a:xfrm>
            <a:off x="20" y="4414949"/>
            <a:ext cx="1976562" cy="2328263"/>
          </a:xfrm>
          <a:custGeom>
            <a:rect b="b" l="l" r="r" t="t"/>
            <a:pathLst>
              <a:path extrusionOk="0" h="1847088" w="1568092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6719" y="4334048"/>
            <a:ext cx="2519209" cy="2519209"/>
          </a:xfrm>
          <a:custGeom>
            <a:rect b="b" l="l" r="r" t="t"/>
            <a:pathLst>
              <a:path extrusionOk="0" h="2088462" w="3950208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erson in a suit and tie  Description automatically generated with medium confidence" id="275" name="Google Shape;275;p26"/>
          <p:cNvPicPr preferRelativeResize="0"/>
          <p:nvPr/>
        </p:nvPicPr>
        <p:blipFill rotWithShape="1">
          <a:blip r:embed="rId8">
            <a:alphaModFix/>
          </a:blip>
          <a:srcRect b="14230" l="0" r="-4" t="0"/>
          <a:stretch/>
        </p:blipFill>
        <p:spPr>
          <a:xfrm>
            <a:off x="9339850" y="4414948"/>
            <a:ext cx="2848478" cy="2443051"/>
          </a:xfrm>
          <a:custGeom>
            <a:rect b="b" l="l" r="r" t="t"/>
            <a:pathLst>
              <a:path extrusionOk="0" h="2726454" w="3178912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07456" y="4473414"/>
            <a:ext cx="2225033" cy="2379843"/>
          </a:xfrm>
          <a:custGeom>
            <a:rect b="b" l="l" r="r" t="t"/>
            <a:pathLst>
              <a:path extrusionOk="0" h="2834640" w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type="title"/>
          </p:nvPr>
        </p:nvSpPr>
        <p:spPr>
          <a:xfrm>
            <a:off x="662610" y="755375"/>
            <a:ext cx="4678018" cy="1277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cs-CZ" sz="3600"/>
              <a:t>OSOBNOSTI PŮSOBÍCÍ NA FAKULTĚ</a:t>
            </a:r>
            <a:endParaRPr/>
          </a:p>
        </p:txBody>
      </p:sp>
      <p:sp>
        <p:nvSpPr>
          <p:cNvPr id="282" name="Google Shape;282;p27"/>
          <p:cNvSpPr txBox="1"/>
          <p:nvPr>
            <p:ph idx="1" type="body"/>
          </p:nvPr>
        </p:nvSpPr>
        <p:spPr>
          <a:xfrm>
            <a:off x="306310" y="1945929"/>
            <a:ext cx="6202016" cy="2325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159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cs-CZ" sz="6400"/>
              <a:t>prof. Ing. Zdeněk Chytil, CSc. (emeritní děkan fakulty)</a:t>
            </a:r>
            <a:endParaRPr sz="6400"/>
          </a:p>
          <a:p>
            <a:pPr indent="-22764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6400"/>
              <a:t>prof. Ing. Robert Holman, CSc. (bývalý člen bankovní rady ČNB)</a:t>
            </a:r>
            <a:endParaRPr sz="6400"/>
          </a:p>
          <a:p>
            <a:pPr indent="-22764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6400"/>
              <a:t>Ing. Karina Kubelková, Ph.D., MBA (členka bankovní rady ČNB)</a:t>
            </a:r>
            <a:endParaRPr sz="6400"/>
          </a:p>
          <a:p>
            <a:pPr indent="-22764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6400"/>
              <a:t>doc. Ing. Eva Zamrazilová, CSc. (viceguvernérka ČNB)</a:t>
            </a:r>
            <a:endParaRPr sz="6400"/>
          </a:p>
          <a:p>
            <a:pPr indent="-22764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6400"/>
              <a:t>doc. Ing. Miroslav Ševčík, CSc. (proděkan pro ekonomiku NF)</a:t>
            </a:r>
            <a:endParaRPr sz="6400"/>
          </a:p>
          <a:p>
            <a:pPr indent="-22764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6400"/>
              <a:t>Prof. Ing. Václav Klaus, CSs. (bývalý prezident České republiky)</a:t>
            </a:r>
            <a:endParaRPr sz="64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144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sp>
        <p:nvSpPr>
          <p:cNvPr id="283" name="Google Shape;283;p27"/>
          <p:cNvSpPr/>
          <p:nvPr/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ith blonde hair  Description automatically generated with medium confidence" id="284" name="Google Shape;284;p27"/>
          <p:cNvPicPr preferRelativeResize="0"/>
          <p:nvPr/>
        </p:nvPicPr>
        <p:blipFill rotWithShape="1">
          <a:blip r:embed="rId3">
            <a:alphaModFix/>
          </a:blip>
          <a:srcRect b="-2" l="0" r="-2" t="0"/>
          <a:stretch/>
        </p:blipFill>
        <p:spPr>
          <a:xfrm>
            <a:off x="5761975" y="361702"/>
            <a:ext cx="1691640" cy="1691640"/>
          </a:xfrm>
          <a:custGeom>
            <a:rect b="b" l="l" r="r" t="t"/>
            <a:pathLst>
              <a:path extrusionOk="0" h="1956816" w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5" name="Google Shape;285;p27"/>
          <p:cNvSpPr/>
          <p:nvPr/>
        </p:nvSpPr>
        <p:spPr>
          <a:xfrm>
            <a:off x="8114932" y="1"/>
            <a:ext cx="4077068" cy="3445261"/>
          </a:xfrm>
          <a:custGeom>
            <a:rect b="b" l="l" r="r" t="t"/>
            <a:pathLst>
              <a:path extrusionOk="0" h="3445261" w="4077068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7"/>
          <p:cNvSpPr/>
          <p:nvPr/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2116" y="2715337"/>
            <a:ext cx="2066544" cy="2743200"/>
          </a:xfrm>
          <a:custGeom>
            <a:rect b="b" l="l" r="r" t="t"/>
            <a:pathLst>
              <a:path extrusionOk="0" h="2834640" w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erson in a suit with the arms crossed  Description automatically generated with medium confidence" id="288" name="Google Shape;288;p27"/>
          <p:cNvPicPr preferRelativeResize="0"/>
          <p:nvPr/>
        </p:nvPicPr>
        <p:blipFill rotWithShape="1">
          <a:blip r:embed="rId5">
            <a:alphaModFix/>
          </a:blip>
          <a:srcRect b="8072" l="0" r="0" t="8071"/>
          <a:stretch/>
        </p:blipFill>
        <p:spPr>
          <a:xfrm>
            <a:off x="8278624" y="2"/>
            <a:ext cx="3913376" cy="3281569"/>
          </a:xfrm>
          <a:custGeom>
            <a:rect b="b" l="l" r="r" t="t"/>
            <a:pathLst>
              <a:path extrusionOk="0" h="3281569" w="3913376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>
            <a:off x="1700930" y="4604085"/>
            <a:ext cx="4281112" cy="2253913"/>
          </a:xfrm>
          <a:custGeom>
            <a:rect b="b" l="l" r="r" t="t"/>
            <a:pathLst>
              <a:path extrusionOk="0" h="2253913" w="4281112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0" y="4250935"/>
            <a:ext cx="1732108" cy="2175118"/>
          </a:xfrm>
          <a:custGeom>
            <a:rect b="b" l="l" r="r" t="t"/>
            <a:pathLst>
              <a:path extrusionOk="0" h="2175118" w="173210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93152" y="4224993"/>
            <a:ext cx="2227001" cy="2227001"/>
          </a:xfrm>
          <a:custGeom>
            <a:rect b="b" l="l" r="r" t="t"/>
            <a:pathLst>
              <a:path extrusionOk="0" h="1847088" w="1568092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7">
            <a:alphaModFix/>
          </a:blip>
          <a:srcRect b="8861" l="0" r="0" t="8861"/>
          <a:stretch/>
        </p:blipFill>
        <p:spPr>
          <a:xfrm>
            <a:off x="1697743" y="4532657"/>
            <a:ext cx="4398257" cy="2325344"/>
          </a:xfrm>
          <a:custGeom>
            <a:rect b="b" l="l" r="r" t="t"/>
            <a:pathLst>
              <a:path extrusionOk="0" h="2088462" w="3950208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3" name="Google Shape;293;p27"/>
          <p:cNvSpPr/>
          <p:nvPr/>
        </p:nvSpPr>
        <p:spPr>
          <a:xfrm>
            <a:off x="8848370" y="3966828"/>
            <a:ext cx="3339958" cy="2891173"/>
          </a:xfrm>
          <a:custGeom>
            <a:rect b="b" l="l" r="r" t="t"/>
            <a:pathLst>
              <a:path extrusionOk="0" h="2891173" w="3339958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59026" y="4085396"/>
            <a:ext cx="2026664" cy="2726454"/>
          </a:xfrm>
          <a:custGeom>
            <a:rect b="b" l="l" r="r" t="t"/>
            <a:pathLst>
              <a:path extrusionOk="0" h="2726454" w="3178912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/>
          <p:nvPr>
            <p:ph type="title"/>
          </p:nvPr>
        </p:nvSpPr>
        <p:spPr>
          <a:xfrm>
            <a:off x="1143000" y="990599"/>
            <a:ext cx="9906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 cap="none"/>
              <a:t>PŘIHLÁŠKA KE STUDIU NA NF</a:t>
            </a:r>
            <a:endParaRPr sz="4000"/>
          </a:p>
        </p:txBody>
      </p:sp>
      <p:grpSp>
        <p:nvGrpSpPr>
          <p:cNvPr id="300" name="Google Shape;300;p28"/>
          <p:cNvGrpSpPr/>
          <p:nvPr/>
        </p:nvGrpSpPr>
        <p:grpSpPr>
          <a:xfrm>
            <a:off x="725531" y="2592739"/>
            <a:ext cx="10740937" cy="3285000"/>
            <a:chOff x="39731" y="224399"/>
            <a:chExt cx="10740937" cy="3285000"/>
          </a:xfrm>
        </p:grpSpPr>
        <p:sp>
          <p:nvSpPr>
            <p:cNvPr id="301" name="Google Shape;301;p28"/>
            <p:cNvSpPr/>
            <p:nvPr/>
          </p:nvSpPr>
          <p:spPr>
            <a:xfrm>
              <a:off x="664949" y="224399"/>
              <a:ext cx="1955812" cy="1955812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81762" y="641211"/>
              <a:ext cx="1122187" cy="112218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39731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8"/>
            <p:cNvSpPr txBox="1"/>
            <p:nvPr/>
          </p:nvSpPr>
          <p:spPr>
            <a:xfrm>
              <a:off x="39731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i="0" lang="cs-CZ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FORMULÁŘE V ELEKTRONICKÉ PODOBĚ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4432293" y="224399"/>
              <a:ext cx="1955812" cy="1955812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4849106" y="641211"/>
              <a:ext cx="1122187" cy="112218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807075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8"/>
            <p:cNvSpPr txBox="1"/>
            <p:nvPr/>
          </p:nvSpPr>
          <p:spPr>
            <a:xfrm>
              <a:off x="3807075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i="0" lang="cs-CZ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ZRUŠENÍ ZÁPISOVÝCH LISTŮ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8199637" y="224399"/>
              <a:ext cx="1955812" cy="1955812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8616450" y="641211"/>
              <a:ext cx="1122187" cy="112218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7574418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8"/>
            <p:cNvSpPr txBox="1"/>
            <p:nvPr/>
          </p:nvSpPr>
          <p:spPr>
            <a:xfrm>
              <a:off x="7574418" y="2789399"/>
              <a:ext cx="32062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i="0" lang="cs-CZ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ELEKTRONICKÝ INDEX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28"/>
          <p:cNvSpPr txBox="1"/>
          <p:nvPr>
            <p:ph idx="12" type="sldNum"/>
          </p:nvPr>
        </p:nvSpPr>
        <p:spPr>
          <a:xfrm>
            <a:off x="11049000" y="6400800"/>
            <a:ext cx="685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000">
                <a:solidFill>
                  <a:srgbClr val="000000"/>
                </a:solidFill>
              </a:rPr>
              <a:t>‹#›</a:t>
            </a:fld>
            <a:endParaRPr sz="1000">
              <a:solidFill>
                <a:srgbClr val="000000"/>
              </a:solidFill>
            </a:endParaRPr>
          </a:p>
        </p:txBody>
      </p:sp>
      <p:sp>
        <p:nvSpPr>
          <p:cNvPr id="314" name="Google Shape;314;p28"/>
          <p:cNvSpPr txBox="1"/>
          <p:nvPr/>
        </p:nvSpPr>
        <p:spPr>
          <a:xfrm>
            <a:off x="1143000" y="1814062"/>
            <a:ext cx="61887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Odstranění přebytečných administrativních úkonů díky InSIS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49460" y="78341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uka držící na listu pero a stínování" id="320" name="Google Shape;320;p29"/>
          <p:cNvPicPr preferRelativeResize="0"/>
          <p:nvPr/>
        </p:nvPicPr>
        <p:blipFill rotWithShape="1">
          <a:blip r:embed="rId3">
            <a:alphaModFix/>
          </a:blip>
          <a:srcRect b="3434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/>
          <p:nvPr/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22" name="Google Shape;322;p29"/>
          <p:cNvSpPr txBox="1"/>
          <p:nvPr>
            <p:ph type="title"/>
          </p:nvPr>
        </p:nvSpPr>
        <p:spPr>
          <a:xfrm>
            <a:off x="4050889" y="365758"/>
            <a:ext cx="678425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alibri"/>
              <a:buNone/>
            </a:pPr>
            <a:r>
              <a:rPr lang="cs-CZ" sz="4800" cap="none">
                <a:solidFill>
                  <a:srgbClr val="262626"/>
                </a:solidFill>
              </a:rPr>
              <a:t>PŘIJÍMACÍ ZKOUŠKY</a:t>
            </a:r>
            <a:endParaRPr sz="4800">
              <a:solidFill>
                <a:srgbClr val="262626"/>
              </a:solidFill>
            </a:endParaRPr>
          </a:p>
        </p:txBody>
      </p:sp>
      <p:sp>
        <p:nvSpPr>
          <p:cNvPr id="323" name="Google Shape;323;p29"/>
          <p:cNvSpPr txBox="1"/>
          <p:nvPr>
            <p:ph idx="1" type="body"/>
          </p:nvPr>
        </p:nvSpPr>
        <p:spPr>
          <a:xfrm>
            <a:off x="4050889" y="2324100"/>
            <a:ext cx="6784259" cy="387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-246538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6715"/>
              <a:t>OSP Z</a:t>
            </a:r>
            <a:r>
              <a:rPr lang="cs-CZ" sz="6715"/>
              <a:t>: Scio-test obecných studijních předpokladů ve verzi základní.</a:t>
            </a:r>
            <a:endParaRPr sz="6715"/>
          </a:p>
          <a:p>
            <a:pPr indent="-24653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cs-CZ" sz="6715"/>
              <a:t>Test může uchazeč absolvovat opakovaně, do přijímacího řízení se počítá nejlepší dosažený výsledek.</a:t>
            </a:r>
            <a:endParaRPr sz="6715"/>
          </a:p>
          <a:p>
            <a:pPr indent="-24653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cs-CZ" sz="6715"/>
              <a:t>Uznávány jsou výsledky testů za poslední 2 roky, tedy od</a:t>
            </a:r>
            <a:endParaRPr sz="6715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8293"/>
              <a:buNone/>
            </a:pPr>
            <a:r>
              <a:rPr lang="cs-CZ" sz="6715"/>
              <a:t>     1. 6. 2023 do 31. 5. 2025</a:t>
            </a:r>
            <a:endParaRPr sz="6715"/>
          </a:p>
          <a:p>
            <a:pPr indent="-24653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6715"/>
              <a:t>Data konání  v roce 2024 a 2025:</a:t>
            </a:r>
            <a:r>
              <a:rPr lang="cs-CZ" sz="6715"/>
              <a:t> </a:t>
            </a:r>
            <a:endParaRPr sz="6715"/>
          </a:p>
          <a:p>
            <a:pPr indent="-24653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cs-CZ" sz="6715">
                <a:solidFill>
                  <a:srgbClr val="333333"/>
                </a:solidFill>
              </a:rPr>
              <a:t>7. prosince 2024</a:t>
            </a:r>
            <a:endParaRPr sz="6715"/>
          </a:p>
          <a:p>
            <a:pPr indent="-24653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cs-CZ" sz="6715">
                <a:solidFill>
                  <a:srgbClr val="333333"/>
                </a:solidFill>
              </a:rPr>
              <a:t>13. ledna 2025, 1. února 2025, 1. března 2025,             29. března 2025, 26. dubna 2025, 17. května 2025</a:t>
            </a:r>
            <a:endParaRPr sz="6715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1900"/>
              <a:t>     </a:t>
            </a:r>
            <a:endParaRPr sz="1900"/>
          </a:p>
        </p:txBody>
      </p:sp>
      <p:sp>
        <p:nvSpPr>
          <p:cNvPr id="324" name="Google Shape;324;p29"/>
          <p:cNvSpPr txBox="1"/>
          <p:nvPr>
            <p:ph idx="12" type="sldNum"/>
          </p:nvPr>
        </p:nvSpPr>
        <p:spPr>
          <a:xfrm>
            <a:off x="10615355" y="6356350"/>
            <a:ext cx="5186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7F7F7F"/>
                </a:solidFill>
              </a:rPr>
              <a:t>‹#›</a:t>
            </a:fld>
            <a:endParaRPr>
              <a:solidFill>
                <a:srgbClr val="7F7F7F"/>
              </a:solidFill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262626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0"/>
          <p:cNvSpPr txBox="1"/>
          <p:nvPr>
            <p:ph type="title"/>
          </p:nvPr>
        </p:nvSpPr>
        <p:spPr>
          <a:xfrm>
            <a:off x="965199" y="851517"/>
            <a:ext cx="5130795" cy="14617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 cap="none"/>
              <a:t>PODÁNÍ PŘIHLÁŠKY</a:t>
            </a:r>
            <a:endParaRPr sz="4000"/>
          </a:p>
        </p:txBody>
      </p:sp>
      <p:sp>
        <p:nvSpPr>
          <p:cNvPr id="332" name="Google Shape;332;p30"/>
          <p:cNvSpPr txBox="1"/>
          <p:nvPr>
            <p:ph idx="1" type="body"/>
          </p:nvPr>
        </p:nvSpPr>
        <p:spPr>
          <a:xfrm>
            <a:off x="965200" y="2470248"/>
            <a:ext cx="4048344" cy="3536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0503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Samostatná přihláška ke studiu na NF VŠE elektronicky na </a:t>
            </a:r>
            <a:r>
              <a:rPr lang="cs-CZ" sz="1700" u="sng">
                <a:solidFill>
                  <a:schemeClr val="hlink"/>
                </a:solidFill>
                <a:hlinkClick r:id="rId3"/>
              </a:rPr>
              <a:t>http://prihlasky.vse.cz</a:t>
            </a:r>
            <a:r>
              <a:rPr lang="cs-CZ" sz="17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  <a:p>
            <a:pPr indent="-220503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700"/>
              <a:t>Termín doručení přihlášky:  31. 5. 2025</a:t>
            </a:r>
            <a:endParaRPr/>
          </a:p>
          <a:p>
            <a:pPr indent="-220503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K tomuto datu musí být přihláška kompletní – tzn. </a:t>
            </a:r>
            <a:r>
              <a:rPr b="1" lang="cs-CZ" sz="1700"/>
              <a:t>vyplněná i zaplacená</a:t>
            </a:r>
            <a:r>
              <a:rPr lang="cs-CZ" sz="1700"/>
              <a:t> (platba musí být připsaná na účet VŠE)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  <a:p>
            <a:pPr indent="-220503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 </a:t>
            </a:r>
            <a:r>
              <a:rPr b="1" lang="cs-CZ" sz="1700"/>
              <a:t>Termín doručení přihlášky ECON: 30.4. 2024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baseline="30000" sz="1700"/>
          </a:p>
          <a:p>
            <a:pPr indent="-220503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Poplatek za přijímací řízení: 890,- Kč</a:t>
            </a:r>
            <a:endParaRPr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</p:txBody>
      </p:sp>
      <p:sp>
        <p:nvSpPr>
          <p:cNvPr id="333" name="Google Shape;333;p30"/>
          <p:cNvSpPr/>
          <p:nvPr/>
        </p:nvSpPr>
        <p:spPr>
          <a:xfrm>
            <a:off x="5510370" y="851518"/>
            <a:ext cx="6184806" cy="5154967"/>
          </a:xfrm>
          <a:custGeom>
            <a:rect b="b" l="l" r="r" t="t"/>
            <a:pathLst>
              <a:path extrusionOk="0" h="5154967" w="6184806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rgbClr val="7F7F7F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ll with solid fill" id="334" name="Google Shape;33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5330" y="2105470"/>
            <a:ext cx="3217333" cy="321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49460" y="0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cap="none"/>
              <a:t>PODMÍNKY PŘIJETÍ</a:t>
            </a:r>
            <a:endParaRPr/>
          </a:p>
        </p:txBody>
      </p:sp>
      <p:grpSp>
        <p:nvGrpSpPr>
          <p:cNvPr id="341" name="Google Shape;341;p31"/>
          <p:cNvGrpSpPr/>
          <p:nvPr/>
        </p:nvGrpSpPr>
        <p:grpSpPr>
          <a:xfrm>
            <a:off x="838200" y="1826156"/>
            <a:ext cx="10515600" cy="4350274"/>
            <a:chOff x="0" y="531"/>
            <a:chExt cx="10515600" cy="4350274"/>
          </a:xfrm>
        </p:grpSpPr>
        <p:sp>
          <p:nvSpPr>
            <p:cNvPr id="342" name="Google Shape;342;p31"/>
            <p:cNvSpPr/>
            <p:nvPr/>
          </p:nvSpPr>
          <p:spPr>
            <a:xfrm>
              <a:off x="0" y="531"/>
              <a:ext cx="10515600" cy="1242935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375988" y="280191"/>
              <a:ext cx="683614" cy="68361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435590" y="531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1"/>
            <p:cNvSpPr txBox="1"/>
            <p:nvPr/>
          </p:nvSpPr>
          <p:spPr>
            <a:xfrm>
              <a:off x="1435590" y="531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1525" lIns="131525" spcFirstLastPara="1" rIns="131525" wrap="square" tIns="131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cs-CZ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Absolvovat v období od 1.6.2023 - 31.5.2025 písemný test Obecných studijních předpokladů (OSP) u společnosti Scio, s.r.o.  </a:t>
              </a:r>
              <a:r>
                <a:rPr b="1" lang="cs-CZ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www.scio.cz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0" y="1554201"/>
              <a:ext cx="10515600" cy="1242935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75988" y="1833861"/>
              <a:ext cx="683614" cy="6836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1435590" y="1554201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1"/>
            <p:cNvSpPr txBox="1"/>
            <p:nvPr/>
          </p:nvSpPr>
          <p:spPr>
            <a:xfrm>
              <a:off x="1435590" y="1554201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1525" lIns="131525" spcFirstLastPara="1" rIns="131525" wrap="square" tIns="131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cs-CZ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Dosáhnout úplného středního nebo úplného středního odborného vzdělání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0" y="3107870"/>
              <a:ext cx="10515600" cy="1242935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375988" y="3387531"/>
              <a:ext cx="683614" cy="68361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1435590" y="3107870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1"/>
            <p:cNvSpPr txBox="1"/>
            <p:nvPr/>
          </p:nvSpPr>
          <p:spPr>
            <a:xfrm>
              <a:off x="1435590" y="3107870"/>
              <a:ext cx="9080009" cy="124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1525" lIns="131525" spcFirstLastPara="1" rIns="131525" wrap="square" tIns="131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cs-CZ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 přijetí rozhoduje tzv. přepočtený percentil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55" name="Google Shape;35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49460" y="45917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2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dk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0" y="0"/>
            <a:ext cx="3284331" cy="68580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2"/>
          <p:cNvSpPr txBox="1"/>
          <p:nvPr>
            <p:ph type="title"/>
          </p:nvPr>
        </p:nvSpPr>
        <p:spPr>
          <a:xfrm>
            <a:off x="804672" y="640080"/>
            <a:ext cx="328269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 cap="none">
                <a:solidFill>
                  <a:schemeClr val="lt1"/>
                </a:solidFill>
              </a:rPr>
              <a:t>PODMÍNKY PŘIJETÍ BEZ PŘIJÍMACÍ ZKOUŠKY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32"/>
          <p:cNvSpPr txBox="1"/>
          <p:nvPr>
            <p:ph idx="1" type="body"/>
          </p:nvPr>
        </p:nvSpPr>
        <p:spPr>
          <a:xfrm>
            <a:off x="5358384" y="640081"/>
            <a:ext cx="6024654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/>
              <a:t>Dosažení </a:t>
            </a:r>
            <a:r>
              <a:rPr b="1" lang="cs-CZ" sz="2400"/>
              <a:t>průměrného prospěchu 1,50 </a:t>
            </a:r>
            <a:r>
              <a:rPr lang="cs-CZ" sz="2400"/>
              <a:t>za tři poslední pololetí středoškolského studia.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cs-CZ" sz="2400"/>
              <a:t>Umístění </a:t>
            </a:r>
            <a:r>
              <a:rPr b="1" lang="cs-CZ" sz="2400"/>
              <a:t>do 10. místa včetně </a:t>
            </a:r>
            <a:r>
              <a:rPr lang="cs-CZ" sz="2400"/>
              <a:t>v „Soutěži o cenu děkana Národohospodářské fakulty VŠE v Praze o nejlepší středoškolskou práci v oblasti ekonomie“.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 sz="2400"/>
              <a:t>Účast v celostátní soutěži SOČ</a:t>
            </a:r>
            <a:r>
              <a:rPr lang="cs-CZ" sz="2400"/>
              <a:t>, v celostátních kolech studentských odborných olympiád nebo jiných fakultou uznaných studentských soutěžích.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365" name="Google Shape;365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66" name="Google Shape;3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9460" y="4961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dk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3"/>
          <p:cNvSpPr/>
          <p:nvPr/>
        </p:nvSpPr>
        <p:spPr>
          <a:xfrm>
            <a:off x="0" y="0"/>
            <a:ext cx="3284331" cy="68580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3"/>
          <p:cNvSpPr txBox="1"/>
          <p:nvPr>
            <p:ph type="title"/>
          </p:nvPr>
        </p:nvSpPr>
        <p:spPr>
          <a:xfrm>
            <a:off x="804672" y="640080"/>
            <a:ext cx="328269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 cap="none">
                <a:solidFill>
                  <a:schemeClr val="lt1"/>
                </a:solidFill>
              </a:rPr>
              <a:t>STUDIUM V ZAHRANIČÍ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5" name="Google Shape;375;p33"/>
          <p:cNvSpPr txBox="1"/>
          <p:nvPr>
            <p:ph idx="1" type="body"/>
          </p:nvPr>
        </p:nvSpPr>
        <p:spPr>
          <a:xfrm>
            <a:off x="5358384" y="640081"/>
            <a:ext cx="6024654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Pobyty organizované VŠE – </a:t>
            </a:r>
            <a:r>
              <a:rPr b="1" lang="cs-CZ" sz="2400"/>
              <a:t>Erasmus +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Studijní programy na VŠE v anglickém jazyce spojené se studiem v zahraničí</a:t>
            </a:r>
            <a:endParaRPr b="1" sz="2400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Studium v zahraničí organizované jinými institucemi – Stipendijní pobyty </a:t>
            </a:r>
            <a:endParaRPr/>
          </a:p>
          <a:p>
            <a:pPr indent="-5143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/>
              <a:t>J. W. Fulbright Commission – </a:t>
            </a:r>
            <a:r>
              <a:rPr lang="cs-CZ"/>
              <a:t>USA</a:t>
            </a:r>
            <a:endParaRPr/>
          </a:p>
          <a:p>
            <a:pPr indent="-5143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/>
              <a:t>AIA a mezivládní kulturních dohody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376" name="Google Shape;37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7" name="Google Shape;3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2179" y="4961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4"/>
          <p:cNvSpPr txBox="1"/>
          <p:nvPr>
            <p:ph type="title"/>
          </p:nvPr>
        </p:nvSpPr>
        <p:spPr>
          <a:xfrm>
            <a:off x="838200" y="557189"/>
            <a:ext cx="3374136" cy="556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 cap="none"/>
              <a:t>SOUTĚŽE A STIPENDIA (1)</a:t>
            </a:r>
            <a:endParaRPr sz="5200"/>
          </a:p>
        </p:txBody>
      </p:sp>
      <p:sp>
        <p:nvSpPr>
          <p:cNvPr id="384" name="Google Shape;38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grpSp>
        <p:nvGrpSpPr>
          <p:cNvPr id="385" name="Google Shape;385;p34"/>
          <p:cNvGrpSpPr/>
          <p:nvPr/>
        </p:nvGrpSpPr>
        <p:grpSpPr>
          <a:xfrm>
            <a:off x="5208178" y="1868856"/>
            <a:ext cx="6263640" cy="3715664"/>
            <a:chOff x="0" y="894511"/>
            <a:chExt cx="6263640" cy="3715664"/>
          </a:xfrm>
        </p:grpSpPr>
        <p:sp>
          <p:nvSpPr>
            <p:cNvPr id="386" name="Google Shape;386;p34"/>
            <p:cNvSpPr/>
            <p:nvPr/>
          </p:nvSpPr>
          <p:spPr>
            <a:xfrm>
              <a:off x="0" y="894511"/>
              <a:ext cx="6263640" cy="1651406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499550" y="1266078"/>
              <a:ext cx="908273" cy="90827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1907374" y="894511"/>
              <a:ext cx="4356265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4"/>
            <p:cNvSpPr txBox="1"/>
            <p:nvPr/>
          </p:nvSpPr>
          <p:spPr>
            <a:xfrm>
              <a:off x="1907374" y="894511"/>
              <a:ext cx="4356265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4750" lIns="174750" spcFirstLastPara="1" rIns="174750" wrap="square" tIns="17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Soutěž o cenu děkana </a:t>
              </a: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Národohospodářské fakulty VŠE v Praze </a:t>
              </a:r>
              <a:r>
                <a:rPr b="1" lang="cs-CZ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 nejlepší středoškolskou </a:t>
              </a:r>
              <a:r>
                <a:rPr b="1"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práci v oblasti ekonomie </a:t>
              </a: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Studenti třetích a čtvrtých ročníků středních škol – viz web NF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0" y="2958769"/>
              <a:ext cx="6263640" cy="1651406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499550" y="3330336"/>
              <a:ext cx="908273" cy="90827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1907374" y="2958769"/>
              <a:ext cx="2818638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4"/>
            <p:cNvSpPr txBox="1"/>
            <p:nvPr/>
          </p:nvSpPr>
          <p:spPr>
            <a:xfrm>
              <a:off x="1907374" y="2958769"/>
              <a:ext cx="2818638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4750" lIns="174750" spcFirstLastPara="1" rIns="174750" wrap="square" tIns="17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Soutěž o cenu děkana studentů NF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4726012" y="2958769"/>
              <a:ext cx="1537627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4"/>
            <p:cNvSpPr txBox="1"/>
            <p:nvPr/>
          </p:nvSpPr>
          <p:spPr>
            <a:xfrm>
              <a:off x="4726012" y="2958769"/>
              <a:ext cx="1537627" cy="16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4750" lIns="174750" spcFirstLastPara="1" rIns="174750" wrap="square" tIns="17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Vědecké úsilí studentů NF oceněné peněžitými cenami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6" name="Google Shape;39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9758" y="10047"/>
            <a:ext cx="1244120" cy="144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 cap="none"/>
              <a:t>CO VÁM NF VŠE NABÍZÍ?</a:t>
            </a:r>
            <a:endParaRPr sz="5200"/>
          </a:p>
        </p:txBody>
      </p:sp>
      <p:grpSp>
        <p:nvGrpSpPr>
          <p:cNvPr id="119" name="Google Shape;119;p17"/>
          <p:cNvGrpSpPr/>
          <p:nvPr/>
        </p:nvGrpSpPr>
        <p:grpSpPr>
          <a:xfrm>
            <a:off x="920813" y="1919270"/>
            <a:ext cx="10350373" cy="4171603"/>
            <a:chOff x="82613" y="90470"/>
            <a:chExt cx="10350373" cy="4171603"/>
          </a:xfrm>
        </p:grpSpPr>
        <p:sp>
          <p:nvSpPr>
            <p:cNvPr id="120" name="Google Shape;120;p17"/>
            <p:cNvSpPr/>
            <p:nvPr/>
          </p:nvSpPr>
          <p:spPr>
            <a:xfrm>
              <a:off x="82613" y="90470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271034" y="278892"/>
              <a:ext cx="520402" cy="52040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1172126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1172126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Široký záběr studia ekonomie a vysokou úroveň vzdělání univerzitního charakteru.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3655575" y="90470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3843996" y="278892"/>
              <a:ext cx="520402" cy="52040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4745088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7"/>
            <p:cNvSpPr txBox="1"/>
            <p:nvPr/>
          </p:nvSpPr>
          <p:spPr>
            <a:xfrm>
              <a:off x="4745088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Zdokonalení analytického myšlení a schopnosti úsudku - </a:t>
              </a:r>
              <a:r>
                <a:rPr b="1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dobré uplatnění v praxi.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7228536" y="90470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7416958" y="278892"/>
              <a:ext cx="520402" cy="52040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8318049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7"/>
            <p:cNvSpPr txBox="1"/>
            <p:nvPr/>
          </p:nvSpPr>
          <p:spPr>
            <a:xfrm>
              <a:off x="8318049" y="90470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Výuka v anglickém jazyce a to zejména v odborné ekonomii - </a:t>
              </a:r>
              <a:r>
                <a:rPr b="1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dobré uplatnění v praxi.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82613" y="1727649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271034" y="1916070"/>
              <a:ext cx="520402" cy="52040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1172126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7"/>
            <p:cNvSpPr txBox="1"/>
            <p:nvPr/>
          </p:nvSpPr>
          <p:spPr>
            <a:xfrm>
              <a:off x="1172126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Tituly z prestižní fakulty VŠE, které otvírají dveře na vysoce kvalifikované posty v soukromé i veřejné sféře. 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655575" y="1727649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3843996" y="1916070"/>
              <a:ext cx="520402" cy="52040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4745088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4745088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Propojení s mezinárodním prostředím.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7228536" y="1727649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7416958" y="1916070"/>
              <a:ext cx="520402" cy="52040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8318049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7"/>
            <p:cNvSpPr txBox="1"/>
            <p:nvPr/>
          </p:nvSpPr>
          <p:spPr>
            <a:xfrm>
              <a:off x="8318049" y="172764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Spoluúčast na ekonomickém výzkumu.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82613" y="3364827"/>
              <a:ext cx="897246" cy="89724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271034" y="3553249"/>
              <a:ext cx="520402" cy="52040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1172126" y="3364827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7"/>
            <p:cNvSpPr txBox="1"/>
            <p:nvPr/>
          </p:nvSpPr>
          <p:spPr>
            <a:xfrm>
              <a:off x="1172126" y="3364827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cs-CZ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Příjemný a zajímavý studentský život.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5"/>
          <p:cNvSpPr txBox="1"/>
          <p:nvPr>
            <p:ph type="title"/>
          </p:nvPr>
        </p:nvSpPr>
        <p:spPr>
          <a:xfrm>
            <a:off x="838200" y="557189"/>
            <a:ext cx="3374136" cy="55678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 cap="none"/>
              <a:t>SOUTĚŽE A STIPENDIA (2)</a:t>
            </a:r>
            <a:endParaRPr sz="5200"/>
          </a:p>
        </p:txBody>
      </p:sp>
      <p:sp>
        <p:nvSpPr>
          <p:cNvPr id="403" name="Google Shape;40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grpSp>
        <p:nvGrpSpPr>
          <p:cNvPr id="404" name="Google Shape;404;p35"/>
          <p:cNvGrpSpPr/>
          <p:nvPr/>
        </p:nvGrpSpPr>
        <p:grpSpPr>
          <a:xfrm>
            <a:off x="4353725" y="1557755"/>
            <a:ext cx="7128632" cy="4560073"/>
            <a:chOff x="-125510" y="7251"/>
            <a:chExt cx="7128632" cy="4560073"/>
          </a:xfrm>
        </p:grpSpPr>
        <p:sp>
          <p:nvSpPr>
            <p:cNvPr id="405" name="Google Shape;405;p35"/>
            <p:cNvSpPr/>
            <p:nvPr/>
          </p:nvSpPr>
          <p:spPr>
            <a:xfrm>
              <a:off x="-125510" y="7251"/>
              <a:ext cx="6877613" cy="1225112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245086" y="282901"/>
              <a:ext cx="675129" cy="67381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1290812" y="7251"/>
              <a:ext cx="5416283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5"/>
            <p:cNvSpPr txBox="1"/>
            <p:nvPr/>
          </p:nvSpPr>
          <p:spPr>
            <a:xfrm>
              <a:off x="1290812" y="7251"/>
              <a:ext cx="5416283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875" lIns="137875" spcFirstLastPara="1" rIns="137875" wrap="square" tIns="137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ESOP, Firemní a partnerské soutěže – Erste, Deloitte, KPMG, ASA…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-125510" y="1635848"/>
              <a:ext cx="6877613" cy="1225112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246422" y="3166594"/>
              <a:ext cx="675129" cy="67381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>
                  <a:alpha val="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1290812" y="1635848"/>
              <a:ext cx="5416283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5"/>
            <p:cNvSpPr txBox="1"/>
            <p:nvPr/>
          </p:nvSpPr>
          <p:spPr>
            <a:xfrm>
              <a:off x="1290812" y="1635848"/>
              <a:ext cx="5416283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875" lIns="137875" spcFirstLastPara="1" rIns="137875" wrap="square" tIns="137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Prospěchové stipendium je přiznáno celkem 1 % nejlepších studentů NF VŠE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-125510" y="3264446"/>
              <a:ext cx="6877613" cy="1225112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245086" y="3540096"/>
              <a:ext cx="675129" cy="67381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94785" y="3264446"/>
              <a:ext cx="6008337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5"/>
            <p:cNvSpPr txBox="1"/>
            <p:nvPr/>
          </p:nvSpPr>
          <p:spPr>
            <a:xfrm>
              <a:off x="994785" y="3264446"/>
              <a:ext cx="6008337" cy="1302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875" lIns="137875" spcFirstLastPara="1" rIns="137875" wrap="square" tIns="137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Od akademického roku 2019/2020 lze nově spolupracovat také v rámci </a:t>
              </a:r>
              <a:r>
                <a:rPr b="1"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SOČ – Středoškolské odborné soutěže</a:t>
              </a:r>
              <a:r>
                <a:rPr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akademičtí pracovníci NF nabízejí konkrétní témata pro spolupráci a podpoře středoškolských studentů v této soutěži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Viz nabídka témat na webu: </a:t>
              </a:r>
              <a:r>
                <a:rPr lang="cs-CZ" sz="14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http://www.soc.cz/temata-praci/</a:t>
              </a:r>
              <a:r>
                <a:rPr lang="cs-CZ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oins with solid fill" id="417" name="Google Shape;41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0634" y="3313894"/>
            <a:ext cx="859806" cy="85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58973" y="20890"/>
            <a:ext cx="1329978" cy="141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sketbalový míč padající do koše proti nebi" id="423" name="Google Shape;423;p36"/>
          <p:cNvPicPr preferRelativeResize="0"/>
          <p:nvPr/>
        </p:nvPicPr>
        <p:blipFill rotWithShape="1">
          <a:blip r:embed="rId3">
            <a:alphaModFix/>
          </a:blip>
          <a:srcRect b="0" l="0" r="11696" t="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6"/>
          <p:cNvSpPr/>
          <p:nvPr/>
        </p:nvSpPr>
        <p:spPr>
          <a:xfrm flipH="1" rot="10800000">
            <a:off x="0" y="-478"/>
            <a:ext cx="7859800" cy="6858478"/>
          </a:xfrm>
          <a:custGeom>
            <a:rect b="b" l="l" r="r" t="t"/>
            <a:pathLst>
              <a:path extrusionOk="0" h="6858478" w="7859800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6"/>
          <p:cNvSpPr/>
          <p:nvPr/>
        </p:nvSpPr>
        <p:spPr>
          <a:xfrm flipH="1" rot="10800000">
            <a:off x="0" y="-478"/>
            <a:ext cx="7431174" cy="6858478"/>
          </a:xfrm>
          <a:custGeom>
            <a:rect b="b" l="l" r="r" t="t"/>
            <a:pathLst>
              <a:path extrusionOk="0" h="6858478" w="7431174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6"/>
          <p:cNvSpPr txBox="1"/>
          <p:nvPr>
            <p:ph type="title"/>
          </p:nvPr>
        </p:nvSpPr>
        <p:spPr>
          <a:xfrm>
            <a:off x="804672" y="365125"/>
            <a:ext cx="526615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 cap="none"/>
              <a:t>SPORTOVNÍ AKTIVITY</a:t>
            </a:r>
            <a:endParaRPr/>
          </a:p>
        </p:txBody>
      </p:sp>
      <p:sp>
        <p:nvSpPr>
          <p:cNvPr id="427" name="Google Shape;427;p36"/>
          <p:cNvSpPr txBox="1"/>
          <p:nvPr>
            <p:ph idx="1" type="body"/>
          </p:nvPr>
        </p:nvSpPr>
        <p:spPr>
          <a:xfrm>
            <a:off x="804672" y="2022601"/>
            <a:ext cx="3941499" cy="4154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cs-CZ" sz="2000"/>
              <a:t>Kurzy tělesné výchovy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cs-CZ" sz="2000"/>
              <a:t>aerobic, basket, soft, volejbal, šerm, tenis…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cs-CZ" sz="2000"/>
              <a:t>VŠTJ Ekonom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cs-CZ" sz="2000"/>
              <a:t>Letní a zimní výcvikové kurzy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cs-CZ" sz="2000"/>
              <a:t>Squash</a:t>
            </a:r>
            <a:r>
              <a:rPr lang="cs-CZ" sz="2000"/>
              <a:t> liga, Bat liga v </a:t>
            </a:r>
            <a:r>
              <a:rPr b="1" lang="cs-CZ" sz="2000"/>
              <a:t>badmintonu</a:t>
            </a:r>
            <a:r>
              <a:rPr lang="cs-CZ" sz="2000"/>
              <a:t>, Jarov liga v </a:t>
            </a:r>
            <a:r>
              <a:rPr b="1" lang="cs-CZ" sz="2000"/>
              <a:t>malém fotbale</a:t>
            </a:r>
            <a:r>
              <a:rPr lang="cs-CZ" sz="2000"/>
              <a:t>, Student </a:t>
            </a:r>
            <a:r>
              <a:rPr b="1" lang="cs-CZ" sz="2000"/>
              <a:t>Golf</a:t>
            </a:r>
            <a:r>
              <a:rPr lang="cs-CZ" sz="2000"/>
              <a:t>, SBOWL liga, </a:t>
            </a:r>
            <a:r>
              <a:rPr b="1" lang="cs-CZ" sz="2000"/>
              <a:t>Beach</a:t>
            </a:r>
            <a:r>
              <a:rPr lang="cs-CZ" sz="2000"/>
              <a:t> pohár, Vokovické </a:t>
            </a:r>
            <a:r>
              <a:rPr b="1" lang="cs-CZ" sz="2000"/>
              <a:t>atletické</a:t>
            </a:r>
            <a:r>
              <a:rPr lang="cs-CZ" sz="2000"/>
              <a:t> a míčové hry, Třebešínský </a:t>
            </a:r>
            <a:r>
              <a:rPr b="1" lang="cs-CZ" sz="2000"/>
              <a:t>tenisový</a:t>
            </a:r>
            <a:r>
              <a:rPr lang="cs-CZ" sz="2000"/>
              <a:t> talíř…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cs-CZ" sz="2000"/>
              <a:t>http://sport.vse.cz</a:t>
            </a:r>
            <a:endParaRPr b="1"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28" name="Google Shape;428;p36"/>
          <p:cNvSpPr txBox="1"/>
          <p:nvPr>
            <p:ph idx="12" type="sldNum"/>
          </p:nvPr>
        </p:nvSpPr>
        <p:spPr>
          <a:xfrm>
            <a:off x="8952140" y="6356350"/>
            <a:ext cx="7589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7"/>
          <p:cNvSpPr/>
          <p:nvPr/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7"/>
          <p:cNvSpPr txBox="1"/>
          <p:nvPr>
            <p:ph type="title"/>
          </p:nvPr>
        </p:nvSpPr>
        <p:spPr>
          <a:xfrm>
            <a:off x="523875" y="425950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r>
              <a:rPr lang="cs-CZ" sz="3600">
                <a:solidFill>
                  <a:srgbClr val="262626"/>
                </a:solidFill>
              </a:rPr>
              <a:t>PROMOCE</a:t>
            </a:r>
            <a:endParaRPr/>
          </a:p>
        </p:txBody>
      </p:sp>
      <p:cxnSp>
        <p:nvCxnSpPr>
          <p:cNvPr id="436" name="Google Shape;436;p37"/>
          <p:cNvCxnSpPr/>
          <p:nvPr/>
        </p:nvCxnSpPr>
        <p:spPr>
          <a:xfrm>
            <a:off x="0" y="35069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7" name="Google Shape;437;p37"/>
          <p:cNvCxnSpPr/>
          <p:nvPr/>
        </p:nvCxnSpPr>
        <p:spPr>
          <a:xfrm>
            <a:off x="0" y="124356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8" name="Google Shape;438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2200" y="3867960"/>
            <a:ext cx="7859800" cy="52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7115" y="-2865120"/>
            <a:ext cx="10289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/>
          <p:nvPr/>
        </p:nvSpPr>
        <p:spPr>
          <a:xfrm flipH="1" rot="10800000">
            <a:off x="0" y="-478"/>
            <a:ext cx="7859800" cy="6858478"/>
          </a:xfrm>
          <a:custGeom>
            <a:rect b="b" l="l" r="r" t="t"/>
            <a:pathLst>
              <a:path extrusionOk="0" h="6858478" w="7859800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8"/>
          <p:cNvSpPr/>
          <p:nvPr/>
        </p:nvSpPr>
        <p:spPr>
          <a:xfrm flipH="1" rot="10800000">
            <a:off x="0" y="-478"/>
            <a:ext cx="7431174" cy="6858478"/>
          </a:xfrm>
          <a:custGeom>
            <a:rect b="b" l="l" r="r" t="t"/>
            <a:pathLst>
              <a:path extrusionOk="0" h="6858478" w="7431174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8"/>
          <p:cNvSpPr txBox="1"/>
          <p:nvPr>
            <p:ph type="title"/>
          </p:nvPr>
        </p:nvSpPr>
        <p:spPr>
          <a:xfrm>
            <a:off x="804672" y="365125"/>
            <a:ext cx="526615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 cap="none"/>
              <a:t>DEN OTEVŘENÝCH DVEŘÍ NF VŠE V PRAZE</a:t>
            </a:r>
            <a:endParaRPr/>
          </a:p>
        </p:txBody>
      </p:sp>
      <p:sp>
        <p:nvSpPr>
          <p:cNvPr id="448" name="Google Shape;448;p38"/>
          <p:cNvSpPr txBox="1"/>
          <p:nvPr>
            <p:ph idx="1" type="body"/>
          </p:nvPr>
        </p:nvSpPr>
        <p:spPr>
          <a:xfrm>
            <a:off x="804672" y="2364130"/>
            <a:ext cx="4690781" cy="1064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cs-CZ" sz="2000"/>
              <a:t>20. ledna 2023 od 10.00h formou on-line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49" name="Google Shape;449;p38"/>
          <p:cNvSpPr txBox="1"/>
          <p:nvPr>
            <p:ph idx="12" type="sldNum"/>
          </p:nvPr>
        </p:nvSpPr>
        <p:spPr>
          <a:xfrm>
            <a:off x="8952140" y="6356350"/>
            <a:ext cx="7589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"/>
          <p:cNvSpPr txBox="1"/>
          <p:nvPr>
            <p:ph type="ctrTitle"/>
          </p:nvPr>
        </p:nvSpPr>
        <p:spPr>
          <a:xfrm>
            <a:off x="7464614" y="1783959"/>
            <a:ext cx="4087306" cy="28891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cs-CZ" sz="5400"/>
              <a:t>Děkuji za pozornost</a:t>
            </a:r>
            <a:br>
              <a:rPr lang="cs-CZ" sz="5400"/>
            </a:br>
            <a:endParaRPr sz="5400"/>
          </a:p>
        </p:txBody>
      </p:sp>
      <p:sp>
        <p:nvSpPr>
          <p:cNvPr id="455" name="Google Shape;455;p39"/>
          <p:cNvSpPr txBox="1"/>
          <p:nvPr>
            <p:ph idx="1" type="subTitle"/>
          </p:nvPr>
        </p:nvSpPr>
        <p:spPr>
          <a:xfrm>
            <a:off x="7464612" y="4750893"/>
            <a:ext cx="4087305" cy="1147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cs-CZ" sz="2000"/>
              <a:t>Otázky a odpovědi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56" name="Google Shape;456;p39"/>
          <p:cNvSpPr/>
          <p:nvPr/>
        </p:nvSpPr>
        <p:spPr>
          <a:xfrm rot="10800000">
            <a:off x="1" y="0"/>
            <a:ext cx="7188051" cy="6858000"/>
          </a:xfrm>
          <a:custGeom>
            <a:rect b="b" l="l" r="r" t="t"/>
            <a:pathLst>
              <a:path extrusionOk="0" h="6858000" w="7188051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4750882" cy="5513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pr.vse.cz/wp-content/gallery/zizkov/21.jpg" id="154" name="Google Shape;15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225" y="1844675"/>
            <a:ext cx="29083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r.vse.cz/wp-content/gallery/jm/28.jpg" id="155" name="Google Shape;15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2613" y="1844675"/>
            <a:ext cx="2913063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9225" y="3786188"/>
            <a:ext cx="1935163" cy="1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19225" y="5072063"/>
            <a:ext cx="1935163" cy="1223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r.vse.cz/wp-content/gallery/fmjh/41.jpg" id="158" name="Google Shape;15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7888" y="3786188"/>
            <a:ext cx="3887788" cy="2509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r.vse.cz/wp-content/gallery/jm/30.jpg" id="159" name="Google Shape;159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9175" y="1844675"/>
            <a:ext cx="3400425" cy="2192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r.vse.cz/wp-content/gallery/fmjh/43.jpg" id="160" name="Google Shape;160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69175" y="4100513"/>
            <a:ext cx="3400425" cy="21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Moderní zázemí univerzity</a:t>
            </a:r>
            <a:endParaRPr/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49460" y="134479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 txBox="1"/>
          <p:nvPr>
            <p:ph type="title"/>
          </p:nvPr>
        </p:nvSpPr>
        <p:spPr>
          <a:xfrm>
            <a:off x="838200" y="557191"/>
            <a:ext cx="10515600" cy="2217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>
                <a:latin typeface="Calibri"/>
                <a:ea typeface="Calibri"/>
                <a:cs typeface="Calibri"/>
                <a:sym typeface="Calibri"/>
              </a:rPr>
              <a:t>Rajská budova (VŠE v Praze)</a:t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b="2" l="18536" r="33928" t="0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jská budova" id="171" name="Google Shape;171;p19"/>
          <p:cNvPicPr preferRelativeResize="0"/>
          <p:nvPr/>
        </p:nvPicPr>
        <p:blipFill rotWithShape="1">
          <a:blip r:embed="rId4">
            <a:alphaModFix/>
          </a:blip>
          <a:srcRect b="-1" l="6789" r="21727" t="0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jská budova" id="172" name="Google Shape;172;p19"/>
          <p:cNvPicPr preferRelativeResize="0"/>
          <p:nvPr/>
        </p:nvPicPr>
        <p:blipFill rotWithShape="1">
          <a:blip r:embed="rId5">
            <a:alphaModFix/>
          </a:blip>
          <a:srcRect b="6617" l="0" r="-4" t="0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jská budova" id="173" name="Google Shape;173;p19"/>
          <p:cNvPicPr preferRelativeResize="0"/>
          <p:nvPr/>
        </p:nvPicPr>
        <p:blipFill rotWithShape="1">
          <a:blip r:embed="rId6">
            <a:alphaModFix/>
          </a:blip>
          <a:srcRect b="2" l="29315" r="21184" t="0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jská budova" id="174" name="Google Shape;174;p19"/>
          <p:cNvPicPr preferRelativeResize="0"/>
          <p:nvPr/>
        </p:nvPicPr>
        <p:blipFill rotWithShape="1">
          <a:blip r:embed="rId7">
            <a:alphaModFix/>
          </a:blip>
          <a:srcRect b="-2" l="29386" r="22719" t="0"/>
          <a:stretch/>
        </p:blipFill>
        <p:spPr>
          <a:xfrm>
            <a:off x="9749109" y="2962911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49460" y="99267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dk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0" y="0"/>
            <a:ext cx="3284331" cy="68580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 txBox="1"/>
          <p:nvPr>
            <p:ph type="title"/>
          </p:nvPr>
        </p:nvSpPr>
        <p:spPr>
          <a:xfrm>
            <a:off x="804672" y="640080"/>
            <a:ext cx="328269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>
                <a:solidFill>
                  <a:schemeClr val="lt1"/>
                </a:solidFill>
              </a:rPr>
              <a:t>VŠE V PRAZE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5358384" y="640081"/>
            <a:ext cx="6024654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cs-CZ" sz="2400"/>
              <a:t>Fakulta financí a účetnictví (FFÚ)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cs-CZ" sz="2400"/>
              <a:t>Fakulta mezinárodních vztahů (FMV)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cs-CZ" sz="2400"/>
              <a:t>Fakulta podnikohospodářská (FPH)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cs-CZ" sz="2400"/>
              <a:t>Fakulta informatiky a statistiky (FIS)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cs-CZ" sz="2400" u="sng"/>
              <a:t>Národohospodářská fakulta</a:t>
            </a:r>
            <a:r>
              <a:rPr b="1" lang="cs-CZ" sz="2400"/>
              <a:t>   </a:t>
            </a:r>
            <a:r>
              <a:rPr b="1" lang="cs-CZ" sz="2400">
                <a:solidFill>
                  <a:srgbClr val="00B0F0"/>
                </a:solidFill>
              </a:rPr>
              <a:t>NF VŠE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cs-CZ" sz="2400"/>
              <a:t>Fakulta managementu (FM Jindřichův Hradec)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63471" y="30480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cs-CZ" sz="2800" cap="none"/>
              <a:t>NÁRODOHOSPODÁŘSKÁ FAKULTA</a:t>
            </a:r>
            <a:br>
              <a:rPr lang="cs-CZ" sz="2800" cap="none"/>
            </a:br>
            <a:r>
              <a:rPr lang="cs-CZ" sz="2800" cap="none"/>
              <a:t>BAKALÁŘSKÉ PROGRAMY</a:t>
            </a:r>
            <a:endParaRPr sz="2800"/>
          </a:p>
        </p:txBody>
      </p:sp>
      <p:grpSp>
        <p:nvGrpSpPr>
          <p:cNvPr id="191" name="Google Shape;191;p21"/>
          <p:cNvGrpSpPr/>
          <p:nvPr/>
        </p:nvGrpSpPr>
        <p:grpSpPr>
          <a:xfrm>
            <a:off x="762000" y="2322402"/>
            <a:ext cx="5313893" cy="3289151"/>
            <a:chOff x="0" y="43384"/>
            <a:chExt cx="5313893" cy="3289151"/>
          </a:xfrm>
        </p:grpSpPr>
        <p:sp>
          <p:nvSpPr>
            <p:cNvPr id="192" name="Google Shape;192;p21"/>
            <p:cNvSpPr/>
            <p:nvPr/>
          </p:nvSpPr>
          <p:spPr>
            <a:xfrm>
              <a:off x="0" y="43384"/>
              <a:ext cx="2530116" cy="1518070"/>
            </a:xfrm>
            <a:prstGeom prst="rect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1"/>
            <p:cNvSpPr txBox="1"/>
            <p:nvPr/>
          </p:nvSpPr>
          <p:spPr>
            <a:xfrm>
              <a:off x="0" y="43384"/>
              <a:ext cx="2530116" cy="1518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b="0" i="0" lang="cs-CZ" sz="2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EKONOMIE</a:t>
              </a:r>
              <a:endParaRPr b="0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2783777" y="43384"/>
              <a:ext cx="2530116" cy="1518070"/>
            </a:xfrm>
            <a:prstGeom prst="rect">
              <a:avLst/>
            </a:prstGeom>
            <a:gradFill>
              <a:gsLst>
                <a:gs pos="0">
                  <a:srgbClr val="65C998"/>
                </a:gs>
                <a:gs pos="50000">
                  <a:srgbClr val="46C78C"/>
                </a:gs>
                <a:gs pos="100000">
                  <a:srgbClr val="35B87B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1"/>
            <p:cNvSpPr txBox="1"/>
            <p:nvPr/>
          </p:nvSpPr>
          <p:spPr>
            <a:xfrm>
              <a:off x="2783777" y="43384"/>
              <a:ext cx="2530116" cy="1518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b="0" i="0" lang="cs-CZ" sz="2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NÁRODNÍ HOSPODÁŘSTVÍ</a:t>
              </a:r>
              <a:endParaRPr b="0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392213" y="1814465"/>
              <a:ext cx="2530116" cy="1518070"/>
            </a:xfrm>
            <a:prstGeom prst="rect">
              <a:avLst/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1"/>
            <p:cNvSpPr txBox="1"/>
            <p:nvPr/>
          </p:nvSpPr>
          <p:spPr>
            <a:xfrm>
              <a:off x="1392213" y="1814465"/>
              <a:ext cx="2530116" cy="1518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b="0" i="0" lang="cs-CZ" sz="2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VEŘEJNÁ SPRÁVA A REGIONÁLNÍ ROZVOJ</a:t>
              </a:r>
              <a:endParaRPr b="0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Studious high school students" id="198" name="Google Shape;198;p21"/>
          <p:cNvPicPr preferRelativeResize="0"/>
          <p:nvPr/>
        </p:nvPicPr>
        <p:blipFill rotWithShape="1">
          <a:blip r:embed="rId3">
            <a:alphaModFix/>
          </a:blip>
          <a:srcRect b="0" l="17953" r="17954" t="0"/>
          <a:stretch/>
        </p:blipFill>
        <p:spPr>
          <a:xfrm>
            <a:off x="6750141" y="-2"/>
            <a:ext cx="5441859" cy="5654940"/>
          </a:xfrm>
          <a:custGeom>
            <a:rect b="b" l="l" r="r" t="t"/>
            <a:pathLst>
              <a:path extrusionOk="0" h="5654940" w="5441859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/>
              <a:t>I. EKONOMIE</a:t>
            </a:r>
            <a:endParaRPr/>
          </a:p>
        </p:txBody>
      </p:sp>
      <p:grpSp>
        <p:nvGrpSpPr>
          <p:cNvPr id="204" name="Google Shape;204;p22"/>
          <p:cNvGrpSpPr/>
          <p:nvPr/>
        </p:nvGrpSpPr>
        <p:grpSpPr>
          <a:xfrm>
            <a:off x="1398000" y="2342901"/>
            <a:ext cx="9396000" cy="3324341"/>
            <a:chOff x="559800" y="514101"/>
            <a:chExt cx="9396000" cy="3324341"/>
          </a:xfrm>
        </p:grpSpPr>
        <p:sp>
          <p:nvSpPr>
            <p:cNvPr id="205" name="Google Shape;205;p22"/>
            <p:cNvSpPr/>
            <p:nvPr/>
          </p:nvSpPr>
          <p:spPr>
            <a:xfrm>
              <a:off x="1963800" y="514101"/>
              <a:ext cx="1512000" cy="1512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559800" y="2169048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2"/>
            <p:cNvSpPr txBox="1"/>
            <p:nvPr/>
          </p:nvSpPr>
          <p:spPr>
            <a:xfrm>
              <a:off x="559800" y="2169048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Zaměření</a:t>
              </a: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559800" y="2883535"/>
              <a:ext cx="4320000" cy="954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2"/>
            <p:cNvSpPr txBox="1"/>
            <p:nvPr/>
          </p:nvSpPr>
          <p:spPr>
            <a:xfrm>
              <a:off x="559800" y="2883535"/>
              <a:ext cx="4320000" cy="954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Příprava odborníků v ekonomických, právních a dalších společenskovědních disciplín, s důrazem na mezinárodněpolitické aspekty a s praktickou znalostí anglického jazyka.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7039800" y="514101"/>
              <a:ext cx="1512000" cy="151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5635800" y="2169048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5635800" y="2169048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Uplatnění</a:t>
              </a: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5635800" y="2883535"/>
              <a:ext cx="4320000" cy="954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2"/>
            <p:cNvSpPr txBox="1"/>
            <p:nvPr/>
          </p:nvSpPr>
          <p:spPr>
            <a:xfrm>
              <a:off x="5635800" y="2883535"/>
              <a:ext cx="4320000" cy="954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 ekonomických a analytických sekcích firem, bank a dalších institucí v soukromém i veřejném sektoru u nás i v zahraničí.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49460" y="41536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/>
          <p:nvPr>
            <p:ph type="title"/>
          </p:nvPr>
        </p:nvSpPr>
        <p:spPr>
          <a:xfrm>
            <a:off x="838200" y="852609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 cap="none"/>
              <a:t>II. NÁRODNÍ HOSPODÁŘSTVÍ</a:t>
            </a:r>
            <a:endParaRPr sz="5200"/>
          </a:p>
        </p:txBody>
      </p:sp>
      <p:grpSp>
        <p:nvGrpSpPr>
          <p:cNvPr id="222" name="Google Shape;222;p23"/>
          <p:cNvGrpSpPr/>
          <p:nvPr/>
        </p:nvGrpSpPr>
        <p:grpSpPr>
          <a:xfrm>
            <a:off x="1398000" y="2218400"/>
            <a:ext cx="9396000" cy="3573343"/>
            <a:chOff x="559800" y="389600"/>
            <a:chExt cx="9396000" cy="3573343"/>
          </a:xfrm>
        </p:grpSpPr>
        <p:sp>
          <p:nvSpPr>
            <p:cNvPr id="223" name="Google Shape;223;p23"/>
            <p:cNvSpPr/>
            <p:nvPr/>
          </p:nvSpPr>
          <p:spPr>
            <a:xfrm>
              <a:off x="1963800" y="389600"/>
              <a:ext cx="1512000" cy="1512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559800" y="2055253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3"/>
            <p:cNvSpPr txBox="1"/>
            <p:nvPr/>
          </p:nvSpPr>
          <p:spPr>
            <a:xfrm>
              <a:off x="559800" y="2055253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Zaměření</a:t>
              </a:r>
              <a:endParaRPr/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559800" y="2774720"/>
              <a:ext cx="4320000" cy="1188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3"/>
            <p:cNvSpPr txBox="1"/>
            <p:nvPr/>
          </p:nvSpPr>
          <p:spPr>
            <a:xfrm>
              <a:off x="559800" y="2774720"/>
              <a:ext cx="4320000" cy="1188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Aplikovaná ekonomie především v oblasti hospodářské  a sociální politiky, ekonomické principy fungování veřejných institucí.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7039800" y="389600"/>
              <a:ext cx="1512000" cy="151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5635800" y="2055253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3"/>
            <p:cNvSpPr txBox="1"/>
            <p:nvPr/>
          </p:nvSpPr>
          <p:spPr>
            <a:xfrm>
              <a:off x="5635800" y="2055253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Uplatnění</a:t>
              </a:r>
              <a:endParaRPr/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5635800" y="2774720"/>
              <a:ext cx="4320000" cy="1188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3"/>
            <p:cNvSpPr txBox="1"/>
            <p:nvPr/>
          </p:nvSpPr>
          <p:spPr>
            <a:xfrm>
              <a:off x="5635800" y="2774720"/>
              <a:ext cx="4320000" cy="1188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 ekonomických sekcích firem, bank, pojišťoven a spořitelen, ve veřejné a státní správě, například ministerstva, obecní a městské úřady, orgánech ochrany životního prostředí a v úřadech sociálního zabezpečení.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49460" y="23513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sz="5400" cap="none"/>
              <a:t>III. VEŘEJNÁ SPRÁVA </a:t>
            </a:r>
            <a:br>
              <a:rPr lang="cs-CZ" sz="5400" cap="none"/>
            </a:br>
            <a:r>
              <a:rPr lang="cs-CZ" sz="5400" cap="none"/>
              <a:t>A REGIONÁLNÍ ROZVOJ</a:t>
            </a:r>
            <a:endParaRPr sz="5200"/>
          </a:p>
        </p:txBody>
      </p:sp>
      <p:grpSp>
        <p:nvGrpSpPr>
          <p:cNvPr id="240" name="Google Shape;240;p24"/>
          <p:cNvGrpSpPr/>
          <p:nvPr/>
        </p:nvGrpSpPr>
        <p:grpSpPr>
          <a:xfrm>
            <a:off x="1398000" y="1833035"/>
            <a:ext cx="9396000" cy="4344072"/>
            <a:chOff x="559800" y="4235"/>
            <a:chExt cx="9396000" cy="4344072"/>
          </a:xfrm>
        </p:grpSpPr>
        <p:sp>
          <p:nvSpPr>
            <p:cNvPr id="241" name="Google Shape;241;p24"/>
            <p:cNvSpPr/>
            <p:nvPr/>
          </p:nvSpPr>
          <p:spPr>
            <a:xfrm>
              <a:off x="1963800" y="4235"/>
              <a:ext cx="1512000" cy="1512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559800" y="170303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4"/>
            <p:cNvSpPr txBox="1"/>
            <p:nvPr/>
          </p:nvSpPr>
          <p:spPr>
            <a:xfrm>
              <a:off x="559800" y="170303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Zaměření</a:t>
              </a: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559800" y="2437911"/>
              <a:ext cx="4320000" cy="1910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4"/>
            <p:cNvSpPr txBox="1"/>
            <p:nvPr/>
          </p:nvSpPr>
          <p:spPr>
            <a:xfrm>
              <a:off x="559800" y="2437911"/>
              <a:ext cx="4320000" cy="1910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Regionální rozvoj a regionální politika, regionální a municipální ekonomika, souvislosti fungování veřejného a soukromého sektoru, socioekonomická a správní geografie, aplikovaná ekonomie..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7039800" y="4235"/>
              <a:ext cx="1512000" cy="151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5635800" y="170303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4"/>
            <p:cNvSpPr txBox="1"/>
            <p:nvPr/>
          </p:nvSpPr>
          <p:spPr>
            <a:xfrm>
              <a:off x="5635800" y="170303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b="1" i="0" lang="cs-CZ" sz="3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Uplatnění</a:t>
              </a: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5635800" y="2437911"/>
              <a:ext cx="4320000" cy="1910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4"/>
            <p:cNvSpPr txBox="1"/>
            <p:nvPr/>
          </p:nvSpPr>
          <p:spPr>
            <a:xfrm>
              <a:off x="5635800" y="2437911"/>
              <a:ext cx="4320000" cy="1910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cs-CZ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 všech oblastech a na všech úrovních veřejné správy, ve státních institucích i v soukromém sektoru, kde je podstatná znalost prostorových vztahů a procesů; významné je uplatnění v konzultační sféře pro veřejný sektor (např. PWC, E&amp;Y, Deloitte, KPMG) a také ve sféře mezinárodních organizací, zejména v institucích EU.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52" name="Google Shape;25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49460" y="41536"/>
            <a:ext cx="1094630" cy="12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